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8288000" cy="10287000"/>
  <p:notesSz cx="6858000" cy="9144000"/>
  <p:embeddedFontLst>
    <p:embeddedFont>
      <p:font typeface="Canva Sans" panose="020B0604020202020204" charset="0"/>
      <p:regular r:id="rId25"/>
    </p:embeddedFont>
    <p:embeddedFont>
      <p:font typeface="Canva Sans Bold" panose="020B0604020202020204" charset="0"/>
      <p:regular r:id="rId26"/>
    </p:embeddedFont>
    <p:embeddedFont>
      <p:font typeface="Impact" panose="020B0806030902050204" pitchFamily="3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0" d="100"/>
          <a:sy n="40" d="100"/>
        </p:scale>
        <p:origin x="900" y="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nvGrpSpPr>
          <p:cNvPr id="3" name="Group 3"/>
          <p:cNvGrpSpPr/>
          <p:nvPr/>
        </p:nvGrpSpPr>
        <p:grpSpPr>
          <a:xfrm>
            <a:off x="-788906" y="0"/>
            <a:ext cx="19865811" cy="10287000"/>
            <a:chOff x="0" y="0"/>
            <a:chExt cx="5232148" cy="2709333"/>
          </a:xfrm>
        </p:grpSpPr>
        <p:sp>
          <p:nvSpPr>
            <p:cNvPr id="4" name="Freeform 4"/>
            <p:cNvSpPr/>
            <p:nvPr/>
          </p:nvSpPr>
          <p:spPr>
            <a:xfrm>
              <a:off x="0" y="0"/>
              <a:ext cx="5232148" cy="2709333"/>
            </a:xfrm>
            <a:custGeom>
              <a:avLst/>
              <a:gdLst/>
              <a:ahLst/>
              <a:cxnLst/>
              <a:rect l="l" t="t" r="r" b="b"/>
              <a:pathLst>
                <a:path w="5232148" h="2709333">
                  <a:moveTo>
                    <a:pt x="0" y="0"/>
                  </a:moveTo>
                  <a:lnTo>
                    <a:pt x="5232148" y="0"/>
                  </a:lnTo>
                  <a:lnTo>
                    <a:pt x="5232148" y="2709333"/>
                  </a:lnTo>
                  <a:lnTo>
                    <a:pt x="0" y="2709333"/>
                  </a:lnTo>
                  <a:close/>
                </a:path>
              </a:pathLst>
            </a:custGeom>
            <a:gradFill rotWithShape="1">
              <a:gsLst>
                <a:gs pos="0">
                  <a:srgbClr val="A9A9A9">
                    <a:alpha val="96000"/>
                  </a:srgbClr>
                </a:gs>
                <a:gs pos="100000">
                  <a:srgbClr val="000000">
                    <a:alpha val="0"/>
                  </a:srgbClr>
                </a:gs>
              </a:gsLst>
              <a:lin ang="5400000"/>
            </a:gradFill>
          </p:spPr>
          <p:txBody>
            <a:bodyPr/>
            <a:lstStyle/>
            <a:p>
              <a:endParaRPr lang="en-US"/>
            </a:p>
          </p:txBody>
        </p:sp>
        <p:sp>
          <p:nvSpPr>
            <p:cNvPr id="5" name="TextBox 5"/>
            <p:cNvSpPr txBox="1"/>
            <p:nvPr/>
          </p:nvSpPr>
          <p:spPr>
            <a:xfrm>
              <a:off x="0" y="-38100"/>
              <a:ext cx="5232148" cy="2747433"/>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rot="-1676530">
            <a:off x="-1644470" y="4157844"/>
            <a:ext cx="9326644" cy="2591264"/>
            <a:chOff x="0" y="0"/>
            <a:chExt cx="2456400" cy="682473"/>
          </a:xfrm>
        </p:grpSpPr>
        <p:sp>
          <p:nvSpPr>
            <p:cNvPr id="7" name="Freeform 7"/>
            <p:cNvSpPr/>
            <p:nvPr/>
          </p:nvSpPr>
          <p:spPr>
            <a:xfrm>
              <a:off x="0" y="0"/>
              <a:ext cx="2456400" cy="682473"/>
            </a:xfrm>
            <a:custGeom>
              <a:avLst/>
              <a:gdLst/>
              <a:ahLst/>
              <a:cxnLst/>
              <a:rect l="l" t="t" r="r" b="b"/>
              <a:pathLst>
                <a:path w="2456400" h="682473">
                  <a:moveTo>
                    <a:pt x="0" y="0"/>
                  </a:moveTo>
                  <a:lnTo>
                    <a:pt x="2456400" y="0"/>
                  </a:lnTo>
                  <a:lnTo>
                    <a:pt x="2456400" y="682473"/>
                  </a:lnTo>
                  <a:lnTo>
                    <a:pt x="0" y="682473"/>
                  </a:lnTo>
                  <a:close/>
                </a:path>
              </a:pathLst>
            </a:custGeom>
            <a:solidFill>
              <a:srgbClr val="C19A6B"/>
            </a:solidFill>
          </p:spPr>
          <p:txBody>
            <a:bodyPr/>
            <a:lstStyle/>
            <a:p>
              <a:endParaRPr lang="en-US"/>
            </a:p>
          </p:txBody>
        </p:sp>
        <p:sp>
          <p:nvSpPr>
            <p:cNvPr id="8" name="TextBox 8"/>
            <p:cNvSpPr txBox="1"/>
            <p:nvPr/>
          </p:nvSpPr>
          <p:spPr>
            <a:xfrm>
              <a:off x="0" y="-38100"/>
              <a:ext cx="2456400" cy="720573"/>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rot="1836940">
            <a:off x="5219814" y="4318062"/>
            <a:ext cx="9326644" cy="2591264"/>
            <a:chOff x="0" y="0"/>
            <a:chExt cx="2456400" cy="682473"/>
          </a:xfrm>
        </p:grpSpPr>
        <p:sp>
          <p:nvSpPr>
            <p:cNvPr id="10" name="Freeform 10"/>
            <p:cNvSpPr/>
            <p:nvPr/>
          </p:nvSpPr>
          <p:spPr>
            <a:xfrm>
              <a:off x="0" y="0"/>
              <a:ext cx="2456400" cy="682473"/>
            </a:xfrm>
            <a:custGeom>
              <a:avLst/>
              <a:gdLst/>
              <a:ahLst/>
              <a:cxnLst/>
              <a:rect l="l" t="t" r="r" b="b"/>
              <a:pathLst>
                <a:path w="2456400" h="682473">
                  <a:moveTo>
                    <a:pt x="0" y="0"/>
                  </a:moveTo>
                  <a:lnTo>
                    <a:pt x="2456400" y="0"/>
                  </a:lnTo>
                  <a:lnTo>
                    <a:pt x="2456400" y="682473"/>
                  </a:lnTo>
                  <a:lnTo>
                    <a:pt x="0" y="682473"/>
                  </a:lnTo>
                  <a:close/>
                </a:path>
              </a:pathLst>
            </a:custGeom>
            <a:solidFill>
              <a:srgbClr val="C19A6B"/>
            </a:solidFill>
          </p:spPr>
          <p:txBody>
            <a:bodyPr/>
            <a:lstStyle/>
            <a:p>
              <a:endParaRPr lang="en-US"/>
            </a:p>
          </p:txBody>
        </p:sp>
        <p:sp>
          <p:nvSpPr>
            <p:cNvPr id="11" name="TextBox 11"/>
            <p:cNvSpPr txBox="1"/>
            <p:nvPr/>
          </p:nvSpPr>
          <p:spPr>
            <a:xfrm>
              <a:off x="0" y="-38100"/>
              <a:ext cx="2456400" cy="720573"/>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rot="-2124486">
            <a:off x="11612759" y="4050097"/>
            <a:ext cx="9326644" cy="2591264"/>
            <a:chOff x="0" y="0"/>
            <a:chExt cx="2456400" cy="682473"/>
          </a:xfrm>
        </p:grpSpPr>
        <p:sp>
          <p:nvSpPr>
            <p:cNvPr id="13" name="Freeform 13"/>
            <p:cNvSpPr/>
            <p:nvPr/>
          </p:nvSpPr>
          <p:spPr>
            <a:xfrm>
              <a:off x="0" y="0"/>
              <a:ext cx="2456400" cy="682473"/>
            </a:xfrm>
            <a:custGeom>
              <a:avLst/>
              <a:gdLst/>
              <a:ahLst/>
              <a:cxnLst/>
              <a:rect l="l" t="t" r="r" b="b"/>
              <a:pathLst>
                <a:path w="2456400" h="682473">
                  <a:moveTo>
                    <a:pt x="0" y="0"/>
                  </a:moveTo>
                  <a:lnTo>
                    <a:pt x="2456400" y="0"/>
                  </a:lnTo>
                  <a:lnTo>
                    <a:pt x="2456400" y="682473"/>
                  </a:lnTo>
                  <a:lnTo>
                    <a:pt x="0" y="682473"/>
                  </a:lnTo>
                  <a:close/>
                </a:path>
              </a:pathLst>
            </a:custGeom>
            <a:solidFill>
              <a:srgbClr val="C19A6B"/>
            </a:solidFill>
          </p:spPr>
          <p:txBody>
            <a:bodyPr/>
            <a:lstStyle/>
            <a:p>
              <a:endParaRPr lang="en-US"/>
            </a:p>
          </p:txBody>
        </p:sp>
        <p:sp>
          <p:nvSpPr>
            <p:cNvPr id="14" name="TextBox 14"/>
            <p:cNvSpPr txBox="1"/>
            <p:nvPr/>
          </p:nvSpPr>
          <p:spPr>
            <a:xfrm>
              <a:off x="0" y="-38100"/>
              <a:ext cx="2456400" cy="720573"/>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1566219" y="3467100"/>
            <a:ext cx="15155559" cy="2418996"/>
          </a:xfrm>
          <a:prstGeom prst="rect">
            <a:avLst/>
          </a:prstGeom>
        </p:spPr>
        <p:txBody>
          <a:bodyPr wrap="square" lIns="0" tIns="0" rIns="0" bIns="0" rtlCol="0" anchor="t">
            <a:spAutoFit/>
          </a:bodyPr>
          <a:lstStyle/>
          <a:p>
            <a:pPr algn="ctr">
              <a:lnSpc>
                <a:spcPts val="21000"/>
              </a:lnSpc>
              <a:spcBef>
                <a:spcPct val="0"/>
              </a:spcBef>
            </a:pPr>
            <a:r>
              <a:rPr lang="en-US" sz="15000" spc="2925" dirty="0">
                <a:solidFill>
                  <a:srgbClr val="800000"/>
                </a:solidFill>
                <a:latin typeface="Impact"/>
                <a:ea typeface="Impact"/>
                <a:cs typeface="Impact"/>
                <a:sym typeface="Impact"/>
              </a:rPr>
              <a:t>SUPPLY</a:t>
            </a:r>
            <a:r>
              <a:rPr lang="ar-EG" sz="15000" spc="2925" dirty="0">
                <a:solidFill>
                  <a:srgbClr val="800000"/>
                </a:solidFill>
                <a:latin typeface="Impact"/>
                <a:ea typeface="Impact"/>
                <a:cs typeface="Impact"/>
                <a:sym typeface="Impact"/>
              </a:rPr>
              <a:t> </a:t>
            </a:r>
            <a:r>
              <a:rPr lang="en-US" sz="15000" spc="2925" dirty="0">
                <a:solidFill>
                  <a:srgbClr val="800000"/>
                </a:solidFill>
                <a:latin typeface="Impact"/>
                <a:ea typeface="Impact"/>
                <a:cs typeface="Impact"/>
                <a:sym typeface="Impact"/>
              </a:rPr>
              <a:t>CHAIN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a:off x="9665031" y="1231022"/>
            <a:ext cx="7586552" cy="7824957"/>
            <a:chOff x="0" y="0"/>
            <a:chExt cx="1175355" cy="1212291"/>
          </a:xfrm>
        </p:grpSpPr>
        <p:sp>
          <p:nvSpPr>
            <p:cNvPr id="3" name="Freeform 3"/>
            <p:cNvSpPr/>
            <p:nvPr/>
          </p:nvSpPr>
          <p:spPr>
            <a:xfrm>
              <a:off x="0" y="0"/>
              <a:ext cx="1175355" cy="1212291"/>
            </a:xfrm>
            <a:custGeom>
              <a:avLst/>
              <a:gdLst/>
              <a:ahLst/>
              <a:cxnLst/>
              <a:rect l="l" t="t" r="r" b="b"/>
              <a:pathLst>
                <a:path w="1175355" h="1212291">
                  <a:moveTo>
                    <a:pt x="0" y="0"/>
                  </a:moveTo>
                  <a:lnTo>
                    <a:pt x="1175355" y="0"/>
                  </a:lnTo>
                  <a:lnTo>
                    <a:pt x="1175355" y="1212291"/>
                  </a:lnTo>
                  <a:lnTo>
                    <a:pt x="0" y="1212291"/>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4" name="Group 4"/>
          <p:cNvGrpSpPr/>
          <p:nvPr/>
        </p:nvGrpSpPr>
        <p:grpSpPr>
          <a:xfrm rot="5400000">
            <a:off x="2345126" y="-257506"/>
            <a:ext cx="7824957" cy="10802012"/>
            <a:chOff x="0" y="0"/>
            <a:chExt cx="2060894" cy="2844974"/>
          </a:xfrm>
        </p:grpSpPr>
        <p:sp>
          <p:nvSpPr>
            <p:cNvPr id="5" name="Freeform 5"/>
            <p:cNvSpPr/>
            <p:nvPr/>
          </p:nvSpPr>
          <p:spPr>
            <a:xfrm>
              <a:off x="0" y="0"/>
              <a:ext cx="2060894" cy="2844974"/>
            </a:xfrm>
            <a:custGeom>
              <a:avLst/>
              <a:gdLst/>
              <a:ahLst/>
              <a:cxnLst/>
              <a:rect l="l" t="t" r="r" b="b"/>
              <a:pathLst>
                <a:path w="2060894" h="2844974">
                  <a:moveTo>
                    <a:pt x="0" y="0"/>
                  </a:moveTo>
                  <a:lnTo>
                    <a:pt x="2060894" y="0"/>
                  </a:lnTo>
                  <a:lnTo>
                    <a:pt x="2060894" y="2844974"/>
                  </a:lnTo>
                  <a:lnTo>
                    <a:pt x="0" y="2844974"/>
                  </a:lnTo>
                  <a:close/>
                </a:path>
              </a:pathLst>
            </a:custGeom>
            <a:solidFill>
              <a:srgbClr val="C19A6B"/>
            </a:solidFill>
          </p:spPr>
          <p:txBody>
            <a:bodyPr/>
            <a:lstStyle/>
            <a:p>
              <a:endParaRPr lang="en-US"/>
            </a:p>
          </p:txBody>
        </p:sp>
        <p:sp>
          <p:nvSpPr>
            <p:cNvPr id="6" name="TextBox 6"/>
            <p:cNvSpPr txBox="1"/>
            <p:nvPr/>
          </p:nvSpPr>
          <p:spPr>
            <a:xfrm>
              <a:off x="0" y="-28575"/>
              <a:ext cx="2060894" cy="2873549"/>
            </a:xfrm>
            <a:prstGeom prst="rect">
              <a:avLst/>
            </a:prstGeom>
          </p:spPr>
          <p:txBody>
            <a:bodyPr lIns="50800" tIns="50800" rIns="50800" bIns="50800" rtlCol="0" anchor="ctr"/>
            <a:lstStyle/>
            <a:p>
              <a:pPr algn="ctr">
                <a:lnSpc>
                  <a:spcPts val="2520"/>
                </a:lnSpc>
              </a:pPr>
              <a:endParaRPr/>
            </a:p>
          </p:txBody>
        </p:sp>
      </p:grpSp>
      <p:sp>
        <p:nvSpPr>
          <p:cNvPr id="7" name="TextBox 7"/>
          <p:cNvSpPr txBox="1"/>
          <p:nvPr/>
        </p:nvSpPr>
        <p:spPr>
          <a:xfrm>
            <a:off x="1186213" y="4643755"/>
            <a:ext cx="10028483" cy="3337560"/>
          </a:xfrm>
          <a:prstGeom prst="rect">
            <a:avLst/>
          </a:prstGeom>
        </p:spPr>
        <p:txBody>
          <a:bodyPr lIns="0" tIns="0" rIns="0" bIns="0" rtlCol="0" anchor="t">
            <a:spAutoFit/>
          </a:bodyPr>
          <a:lstStyle/>
          <a:p>
            <a:pPr algn="just">
              <a:lnSpc>
                <a:spcPts val="4470"/>
              </a:lnSpc>
            </a:pPr>
            <a:r>
              <a:rPr lang="en-US" sz="3000">
                <a:solidFill>
                  <a:srgbClr val="FFFFFF"/>
                </a:solidFill>
                <a:latin typeface="Canva Sans"/>
                <a:ea typeface="Canva Sans"/>
                <a:cs typeface="Canva Sans"/>
                <a:sym typeface="Canva Sans"/>
              </a:rPr>
              <a:t>Develop a robust Crisis Response Plan (BCP) to mitigate severe sales drops during external disruptions. The plan must focus on strengthening non-physical sales channels (e-commerce and delivery services) to ensure demand is captured even when in-store shopping is constrained.</a:t>
            </a:r>
          </a:p>
        </p:txBody>
      </p:sp>
      <p:sp>
        <p:nvSpPr>
          <p:cNvPr id="8" name="TextBox 8"/>
          <p:cNvSpPr txBox="1"/>
          <p:nvPr/>
        </p:nvSpPr>
        <p:spPr>
          <a:xfrm>
            <a:off x="1173261" y="2210435"/>
            <a:ext cx="10168687" cy="1938020"/>
          </a:xfrm>
          <a:prstGeom prst="rect">
            <a:avLst/>
          </a:prstGeom>
        </p:spPr>
        <p:txBody>
          <a:bodyPr lIns="0" tIns="0" rIns="0" bIns="0" rtlCol="0" anchor="t">
            <a:spAutoFit/>
          </a:bodyPr>
          <a:lstStyle/>
          <a:p>
            <a:pPr algn="just">
              <a:lnSpc>
                <a:spcPts val="5214"/>
              </a:lnSpc>
            </a:pPr>
            <a:r>
              <a:rPr lang="en-US" sz="3499" b="1">
                <a:solidFill>
                  <a:srgbClr val="800000"/>
                </a:solidFill>
                <a:latin typeface="Canva Sans Bold"/>
                <a:ea typeface="Canva Sans Bold"/>
                <a:cs typeface="Canva Sans Bold"/>
                <a:sym typeface="Canva Sans Bold"/>
              </a:rPr>
              <a:t>4. The</a:t>
            </a:r>
            <a:r>
              <a:rPr lang="en-US" sz="3499" b="1" u="none" strike="noStrike">
                <a:solidFill>
                  <a:srgbClr val="800000"/>
                </a:solidFill>
                <a:latin typeface="Canva Sans Bold"/>
                <a:ea typeface="Canva Sans Bold"/>
                <a:cs typeface="Canva Sans Bold"/>
                <a:sym typeface="Canva Sans Bold"/>
              </a:rPr>
              <a:t> average sales drop during the pandemic was a severe 60.16%, highlighting a major failure in sales channel resilience.</a:t>
            </a:r>
          </a:p>
        </p:txBody>
      </p:sp>
    </p:spTree>
  </p:cSld>
  <p:clrMapOvr>
    <a:masterClrMapping/>
  </p:clrMapOvr>
  <p:transition>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C19A6B"/>
        </a:solidFill>
        <a:effectLst/>
      </p:bgPr>
    </p:bg>
    <p:spTree>
      <p:nvGrpSpPr>
        <p:cNvPr id="1" name=""/>
        <p:cNvGrpSpPr/>
        <p:nvPr/>
      </p:nvGrpSpPr>
      <p:grpSpPr>
        <a:xfrm>
          <a:off x="0" y="0"/>
          <a:ext cx="0" cy="0"/>
          <a:chOff x="0" y="0"/>
          <a:chExt cx="0" cy="0"/>
        </a:xfrm>
      </p:grpSpPr>
      <p:grpSp>
        <p:nvGrpSpPr>
          <p:cNvPr id="2" name="Group 2"/>
          <p:cNvGrpSpPr/>
          <p:nvPr/>
        </p:nvGrpSpPr>
        <p:grpSpPr>
          <a:xfrm>
            <a:off x="586449" y="4979629"/>
            <a:ext cx="6592871" cy="4009927"/>
            <a:chOff x="0" y="0"/>
            <a:chExt cx="1736394" cy="1056112"/>
          </a:xfrm>
        </p:grpSpPr>
        <p:sp>
          <p:nvSpPr>
            <p:cNvPr id="3" name="Freeform 3"/>
            <p:cNvSpPr/>
            <p:nvPr/>
          </p:nvSpPr>
          <p:spPr>
            <a:xfrm>
              <a:off x="0" y="0"/>
              <a:ext cx="1736394" cy="1056112"/>
            </a:xfrm>
            <a:custGeom>
              <a:avLst/>
              <a:gdLst/>
              <a:ahLst/>
              <a:cxnLst/>
              <a:rect l="l" t="t" r="r" b="b"/>
              <a:pathLst>
                <a:path w="1736394" h="1056112">
                  <a:moveTo>
                    <a:pt x="0" y="0"/>
                  </a:moveTo>
                  <a:lnTo>
                    <a:pt x="1736394" y="0"/>
                  </a:lnTo>
                  <a:lnTo>
                    <a:pt x="1736394" y="1056112"/>
                  </a:lnTo>
                  <a:lnTo>
                    <a:pt x="0" y="1056112"/>
                  </a:lnTo>
                  <a:close/>
                </a:path>
              </a:pathLst>
            </a:custGeom>
            <a:solidFill>
              <a:srgbClr val="232A35"/>
            </a:solidFill>
          </p:spPr>
          <p:txBody>
            <a:bodyPr/>
            <a:lstStyle/>
            <a:p>
              <a:endParaRPr lang="en-US"/>
            </a:p>
          </p:txBody>
        </p:sp>
        <p:sp>
          <p:nvSpPr>
            <p:cNvPr id="4" name="TextBox 4"/>
            <p:cNvSpPr txBox="1"/>
            <p:nvPr/>
          </p:nvSpPr>
          <p:spPr>
            <a:xfrm>
              <a:off x="0" y="-28575"/>
              <a:ext cx="1736394" cy="1084687"/>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1520531" y="2281180"/>
            <a:ext cx="7588518" cy="5943803"/>
            <a:chOff x="0" y="0"/>
            <a:chExt cx="1037711" cy="812800"/>
          </a:xfrm>
        </p:grpSpPr>
        <p:sp>
          <p:nvSpPr>
            <p:cNvPr id="6" name="Freeform 6"/>
            <p:cNvSpPr/>
            <p:nvPr/>
          </p:nvSpPr>
          <p:spPr>
            <a:xfrm>
              <a:off x="0" y="0"/>
              <a:ext cx="1037711" cy="812800"/>
            </a:xfrm>
            <a:custGeom>
              <a:avLst/>
              <a:gdLst/>
              <a:ahLst/>
              <a:cxnLst/>
              <a:rect l="l" t="t" r="r" b="b"/>
              <a:pathLst>
                <a:path w="1037711" h="812800">
                  <a:moveTo>
                    <a:pt x="0" y="0"/>
                  </a:moveTo>
                  <a:lnTo>
                    <a:pt x="1037711" y="0"/>
                  </a:lnTo>
                  <a:lnTo>
                    <a:pt x="1037711" y="812800"/>
                  </a:lnTo>
                  <a:lnTo>
                    <a:pt x="0" y="812800"/>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7" name="Group 7"/>
          <p:cNvGrpSpPr/>
          <p:nvPr/>
        </p:nvGrpSpPr>
        <p:grpSpPr>
          <a:xfrm rot="-10800000">
            <a:off x="1520531" y="2281180"/>
            <a:ext cx="7588518" cy="5943803"/>
            <a:chOff x="0" y="0"/>
            <a:chExt cx="1998622" cy="1565446"/>
          </a:xfrm>
        </p:grpSpPr>
        <p:sp>
          <p:nvSpPr>
            <p:cNvPr id="8" name="Freeform 8"/>
            <p:cNvSpPr/>
            <p:nvPr/>
          </p:nvSpPr>
          <p:spPr>
            <a:xfrm>
              <a:off x="0" y="0"/>
              <a:ext cx="1998622" cy="1565446"/>
            </a:xfrm>
            <a:custGeom>
              <a:avLst/>
              <a:gdLst/>
              <a:ahLst/>
              <a:cxnLst/>
              <a:rect l="l" t="t" r="r" b="b"/>
              <a:pathLst>
                <a:path w="1998622" h="1565446">
                  <a:moveTo>
                    <a:pt x="0" y="0"/>
                  </a:moveTo>
                  <a:lnTo>
                    <a:pt x="1998622" y="0"/>
                  </a:lnTo>
                  <a:lnTo>
                    <a:pt x="1998622" y="1565446"/>
                  </a:lnTo>
                  <a:lnTo>
                    <a:pt x="0" y="1565446"/>
                  </a:lnTo>
                  <a:close/>
                </a:path>
              </a:pathLst>
            </a:custGeom>
            <a:gradFill rotWithShape="1">
              <a:gsLst>
                <a:gs pos="0">
                  <a:srgbClr val="A9A9A9">
                    <a:alpha val="100000"/>
                  </a:srgbClr>
                </a:gs>
                <a:gs pos="100000">
                  <a:srgbClr val="000000">
                    <a:alpha val="0"/>
                  </a:srgbClr>
                </a:gs>
              </a:gsLst>
              <a:lin ang="5400000"/>
            </a:gradFill>
          </p:spPr>
          <p:txBody>
            <a:bodyPr/>
            <a:lstStyle/>
            <a:p>
              <a:endParaRPr lang="en-US"/>
            </a:p>
          </p:txBody>
        </p:sp>
        <p:sp>
          <p:nvSpPr>
            <p:cNvPr id="9" name="TextBox 9"/>
            <p:cNvSpPr txBox="1"/>
            <p:nvPr/>
          </p:nvSpPr>
          <p:spPr>
            <a:xfrm>
              <a:off x="0" y="-28575"/>
              <a:ext cx="1998622" cy="1594021"/>
            </a:xfrm>
            <a:prstGeom prst="rect">
              <a:avLst/>
            </a:prstGeom>
          </p:spPr>
          <p:txBody>
            <a:bodyPr lIns="50800" tIns="50800" rIns="50800" bIns="50800" rtlCol="0" anchor="ctr"/>
            <a:lstStyle/>
            <a:p>
              <a:pPr algn="ctr">
                <a:lnSpc>
                  <a:spcPts val="2520"/>
                </a:lnSpc>
              </a:pPr>
              <a:endParaRPr/>
            </a:p>
          </p:txBody>
        </p:sp>
      </p:grpSp>
      <p:sp>
        <p:nvSpPr>
          <p:cNvPr id="10" name="TextBox 10"/>
          <p:cNvSpPr txBox="1"/>
          <p:nvPr/>
        </p:nvSpPr>
        <p:spPr>
          <a:xfrm>
            <a:off x="9356458" y="4589231"/>
            <a:ext cx="8370840" cy="4461510"/>
          </a:xfrm>
          <a:prstGeom prst="rect">
            <a:avLst/>
          </a:prstGeom>
        </p:spPr>
        <p:txBody>
          <a:bodyPr lIns="0" tIns="0" rIns="0" bIns="0" rtlCol="0" anchor="t">
            <a:spAutoFit/>
          </a:bodyPr>
          <a:lstStyle/>
          <a:p>
            <a:pPr algn="just">
              <a:lnSpc>
                <a:spcPts val="4470"/>
              </a:lnSpc>
            </a:pPr>
            <a:r>
              <a:rPr lang="en-US" sz="3000">
                <a:solidFill>
                  <a:srgbClr val="FFFFFF"/>
                </a:solidFill>
                <a:latin typeface="Canva Sans"/>
                <a:ea typeface="Canva Sans"/>
                <a:cs typeface="Canva Sans"/>
                <a:sym typeface="Canva Sans"/>
              </a:rPr>
              <a:t>Implement agile and proactive promotional strategies. Launch robust campaigns early in the year (January) to counteract the sharp post-holiday sales decline. Furthermore, adopt weather-based targeting to capitalize on different conditions (e.g., promoting delivery during bad weather) to stabilize sales during historically weak months.</a:t>
            </a:r>
          </a:p>
        </p:txBody>
      </p:sp>
      <p:sp>
        <p:nvSpPr>
          <p:cNvPr id="11" name="TextBox 11"/>
          <p:cNvSpPr txBox="1"/>
          <p:nvPr/>
        </p:nvSpPr>
        <p:spPr>
          <a:xfrm>
            <a:off x="9356458" y="1141009"/>
            <a:ext cx="8370840" cy="3252470"/>
          </a:xfrm>
          <a:prstGeom prst="rect">
            <a:avLst/>
          </a:prstGeom>
        </p:spPr>
        <p:txBody>
          <a:bodyPr lIns="0" tIns="0" rIns="0" bIns="0" rtlCol="0" anchor="t">
            <a:spAutoFit/>
          </a:bodyPr>
          <a:lstStyle/>
          <a:p>
            <a:pPr algn="just">
              <a:lnSpc>
                <a:spcPts val="5214"/>
              </a:lnSpc>
            </a:pPr>
            <a:r>
              <a:rPr lang="en-US" sz="3499" b="1">
                <a:solidFill>
                  <a:srgbClr val="800000"/>
                </a:solidFill>
                <a:latin typeface="Canva Sans Bold"/>
                <a:ea typeface="Canva Sans Bold"/>
                <a:cs typeface="Canva Sans Bold"/>
                <a:sym typeface="Canva Sans Bold"/>
              </a:rPr>
              <a:t>5. The</a:t>
            </a:r>
            <a:r>
              <a:rPr lang="en-US" sz="3499" b="1" u="none" strike="noStrike">
                <a:solidFill>
                  <a:srgbClr val="800000"/>
                </a:solidFill>
                <a:latin typeface="Canva Sans Bold"/>
                <a:ea typeface="Canva Sans Bold"/>
                <a:cs typeface="Canva Sans Bold"/>
                <a:sym typeface="Canva Sans Bold"/>
              </a:rPr>
              <a:t> business experiences a sharp, across-the-board sales decline in January following holidays, along with historically weak performance in months like April and May.</a:t>
            </a:r>
          </a:p>
        </p:txBody>
      </p:sp>
    </p:spTree>
  </p:cSld>
  <p:clrMapOvr>
    <a:masterClrMapping/>
  </p:clrMapOvr>
  <p:transition>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a:off x="-1920870" y="988601"/>
            <a:ext cx="9084217" cy="6935892"/>
            <a:chOff x="0" y="0"/>
            <a:chExt cx="5547339" cy="4235450"/>
          </a:xfrm>
        </p:grpSpPr>
        <p:sp>
          <p:nvSpPr>
            <p:cNvPr id="3" name="Freeform 3"/>
            <p:cNvSpPr/>
            <p:nvPr/>
          </p:nvSpPr>
          <p:spPr>
            <a:xfrm>
              <a:off x="0" y="0"/>
              <a:ext cx="5547339" cy="4235450"/>
            </a:xfrm>
            <a:custGeom>
              <a:avLst/>
              <a:gdLst/>
              <a:ahLst/>
              <a:cxnLst/>
              <a:rect l="l" t="t" r="r" b="b"/>
              <a:pathLst>
                <a:path w="5547339" h="4235450">
                  <a:moveTo>
                    <a:pt x="5547339" y="4235450"/>
                  </a:moveTo>
                  <a:lnTo>
                    <a:pt x="0" y="3696970"/>
                  </a:lnTo>
                  <a:lnTo>
                    <a:pt x="0" y="0"/>
                  </a:lnTo>
                  <a:lnTo>
                    <a:pt x="5547339" y="538480"/>
                  </a:lnTo>
                  <a:close/>
                </a:path>
              </a:pathLst>
            </a:custGeom>
            <a:blipFill>
              <a:blip r:embed="rId2" cstate="print">
                <a:extLst>
                  <a:ext uri="{28A0092B-C50C-407E-A947-70E740481C1C}">
                    <a14:useLocalDpi xmlns:a14="http://schemas.microsoft.com/office/drawing/2010/main"/>
                  </a:ext>
                </a:extLst>
              </a:blip>
              <a:stretch>
                <a:fillRect/>
              </a:stretch>
            </a:blipFill>
            <a:ln w="200025" cap="sq">
              <a:solidFill>
                <a:srgbClr val="C19A6B"/>
              </a:solidFill>
              <a:prstDash val="solid"/>
              <a:miter/>
            </a:ln>
          </p:spPr>
          <p:txBody>
            <a:bodyPr/>
            <a:lstStyle/>
            <a:p>
              <a:endParaRPr lang="en-US"/>
            </a:p>
          </p:txBody>
        </p:sp>
      </p:grpSp>
      <p:grpSp>
        <p:nvGrpSpPr>
          <p:cNvPr id="4" name="Group 4"/>
          <p:cNvGrpSpPr/>
          <p:nvPr/>
        </p:nvGrpSpPr>
        <p:grpSpPr>
          <a:xfrm rot="2700000">
            <a:off x="7960484" y="4263717"/>
            <a:ext cx="548522" cy="548522"/>
            <a:chOff x="0" y="0"/>
            <a:chExt cx="531276" cy="531276"/>
          </a:xfrm>
        </p:grpSpPr>
        <p:sp>
          <p:nvSpPr>
            <p:cNvPr id="5" name="Freeform 5"/>
            <p:cNvSpPr/>
            <p:nvPr/>
          </p:nvSpPr>
          <p:spPr>
            <a:xfrm>
              <a:off x="0" y="0"/>
              <a:ext cx="531276" cy="531276"/>
            </a:xfrm>
            <a:custGeom>
              <a:avLst/>
              <a:gdLst/>
              <a:ahLst/>
              <a:cxnLst/>
              <a:rect l="l" t="t" r="r" b="b"/>
              <a:pathLst>
                <a:path w="531276" h="531276">
                  <a:moveTo>
                    <a:pt x="98799" y="0"/>
                  </a:moveTo>
                  <a:lnTo>
                    <a:pt x="432477" y="0"/>
                  </a:lnTo>
                  <a:cubicBezTo>
                    <a:pt x="458680" y="0"/>
                    <a:pt x="483810" y="10409"/>
                    <a:pt x="502339" y="28938"/>
                  </a:cubicBezTo>
                  <a:cubicBezTo>
                    <a:pt x="520867" y="47466"/>
                    <a:pt x="531276" y="72596"/>
                    <a:pt x="531276" y="98799"/>
                  </a:cubicBezTo>
                  <a:lnTo>
                    <a:pt x="531276" y="432477"/>
                  </a:lnTo>
                  <a:cubicBezTo>
                    <a:pt x="531276" y="458680"/>
                    <a:pt x="520867" y="483810"/>
                    <a:pt x="502339" y="502339"/>
                  </a:cubicBezTo>
                  <a:cubicBezTo>
                    <a:pt x="483810" y="520867"/>
                    <a:pt x="458680" y="531276"/>
                    <a:pt x="432477" y="531276"/>
                  </a:cubicBezTo>
                  <a:lnTo>
                    <a:pt x="98799" y="531276"/>
                  </a:lnTo>
                  <a:cubicBezTo>
                    <a:pt x="72596" y="531276"/>
                    <a:pt x="47466" y="520867"/>
                    <a:pt x="28938" y="502339"/>
                  </a:cubicBezTo>
                  <a:cubicBezTo>
                    <a:pt x="10409" y="483810"/>
                    <a:pt x="0" y="458680"/>
                    <a:pt x="0" y="432477"/>
                  </a:cubicBezTo>
                  <a:lnTo>
                    <a:pt x="0" y="98799"/>
                  </a:lnTo>
                  <a:cubicBezTo>
                    <a:pt x="0" y="72596"/>
                    <a:pt x="10409" y="47466"/>
                    <a:pt x="28938" y="28938"/>
                  </a:cubicBezTo>
                  <a:cubicBezTo>
                    <a:pt x="47466" y="10409"/>
                    <a:pt x="72596" y="0"/>
                    <a:pt x="98799" y="0"/>
                  </a:cubicBezTo>
                  <a:close/>
                </a:path>
              </a:pathLst>
            </a:custGeom>
            <a:solidFill>
              <a:srgbClr val="C19A6B"/>
            </a:solidFill>
          </p:spPr>
          <p:txBody>
            <a:bodyPr/>
            <a:lstStyle/>
            <a:p>
              <a:endParaRPr lang="en-US"/>
            </a:p>
          </p:txBody>
        </p:sp>
        <p:sp>
          <p:nvSpPr>
            <p:cNvPr id="6" name="TextBox 6"/>
            <p:cNvSpPr txBox="1"/>
            <p:nvPr/>
          </p:nvSpPr>
          <p:spPr>
            <a:xfrm>
              <a:off x="0" y="-28575"/>
              <a:ext cx="531276" cy="559851"/>
            </a:xfrm>
            <a:prstGeom prst="rect">
              <a:avLst/>
            </a:prstGeom>
          </p:spPr>
          <p:txBody>
            <a:bodyPr lIns="50800" tIns="50800" rIns="50800" bIns="50800" rtlCol="0" anchor="ctr"/>
            <a:lstStyle/>
            <a:p>
              <a:pPr algn="ctr">
                <a:lnSpc>
                  <a:spcPts val="2520"/>
                </a:lnSpc>
              </a:pPr>
              <a:endParaRPr/>
            </a:p>
          </p:txBody>
        </p:sp>
      </p:grpSp>
      <p:grpSp>
        <p:nvGrpSpPr>
          <p:cNvPr id="7" name="Group 7"/>
          <p:cNvGrpSpPr/>
          <p:nvPr/>
        </p:nvGrpSpPr>
        <p:grpSpPr>
          <a:xfrm rot="2700000">
            <a:off x="7960484" y="5248995"/>
            <a:ext cx="548522" cy="548522"/>
            <a:chOff x="0" y="0"/>
            <a:chExt cx="531276" cy="531276"/>
          </a:xfrm>
        </p:grpSpPr>
        <p:sp>
          <p:nvSpPr>
            <p:cNvPr id="8" name="Freeform 8"/>
            <p:cNvSpPr/>
            <p:nvPr/>
          </p:nvSpPr>
          <p:spPr>
            <a:xfrm>
              <a:off x="0" y="0"/>
              <a:ext cx="531276" cy="531276"/>
            </a:xfrm>
            <a:custGeom>
              <a:avLst/>
              <a:gdLst/>
              <a:ahLst/>
              <a:cxnLst/>
              <a:rect l="l" t="t" r="r" b="b"/>
              <a:pathLst>
                <a:path w="531276" h="531276">
                  <a:moveTo>
                    <a:pt x="98799" y="0"/>
                  </a:moveTo>
                  <a:lnTo>
                    <a:pt x="432477" y="0"/>
                  </a:lnTo>
                  <a:cubicBezTo>
                    <a:pt x="458680" y="0"/>
                    <a:pt x="483810" y="10409"/>
                    <a:pt x="502339" y="28938"/>
                  </a:cubicBezTo>
                  <a:cubicBezTo>
                    <a:pt x="520867" y="47466"/>
                    <a:pt x="531276" y="72596"/>
                    <a:pt x="531276" y="98799"/>
                  </a:cubicBezTo>
                  <a:lnTo>
                    <a:pt x="531276" y="432477"/>
                  </a:lnTo>
                  <a:cubicBezTo>
                    <a:pt x="531276" y="458680"/>
                    <a:pt x="520867" y="483810"/>
                    <a:pt x="502339" y="502339"/>
                  </a:cubicBezTo>
                  <a:cubicBezTo>
                    <a:pt x="483810" y="520867"/>
                    <a:pt x="458680" y="531276"/>
                    <a:pt x="432477" y="531276"/>
                  </a:cubicBezTo>
                  <a:lnTo>
                    <a:pt x="98799" y="531276"/>
                  </a:lnTo>
                  <a:cubicBezTo>
                    <a:pt x="72596" y="531276"/>
                    <a:pt x="47466" y="520867"/>
                    <a:pt x="28938" y="502339"/>
                  </a:cubicBezTo>
                  <a:cubicBezTo>
                    <a:pt x="10409" y="483810"/>
                    <a:pt x="0" y="458680"/>
                    <a:pt x="0" y="432477"/>
                  </a:cubicBezTo>
                  <a:lnTo>
                    <a:pt x="0" y="98799"/>
                  </a:lnTo>
                  <a:cubicBezTo>
                    <a:pt x="0" y="72596"/>
                    <a:pt x="10409" y="47466"/>
                    <a:pt x="28938" y="28938"/>
                  </a:cubicBezTo>
                  <a:cubicBezTo>
                    <a:pt x="47466" y="10409"/>
                    <a:pt x="72596" y="0"/>
                    <a:pt x="98799" y="0"/>
                  </a:cubicBezTo>
                  <a:close/>
                </a:path>
              </a:pathLst>
            </a:custGeom>
            <a:solidFill>
              <a:srgbClr val="C19A6B"/>
            </a:solidFill>
          </p:spPr>
          <p:txBody>
            <a:bodyPr/>
            <a:lstStyle/>
            <a:p>
              <a:endParaRPr lang="en-US"/>
            </a:p>
          </p:txBody>
        </p:sp>
        <p:sp>
          <p:nvSpPr>
            <p:cNvPr id="9" name="TextBox 9"/>
            <p:cNvSpPr txBox="1"/>
            <p:nvPr/>
          </p:nvSpPr>
          <p:spPr>
            <a:xfrm>
              <a:off x="0" y="-28575"/>
              <a:ext cx="531276" cy="559851"/>
            </a:xfrm>
            <a:prstGeom prst="rect">
              <a:avLst/>
            </a:prstGeom>
          </p:spPr>
          <p:txBody>
            <a:bodyPr lIns="50800" tIns="50800" rIns="50800" bIns="50800" rtlCol="0" anchor="ctr"/>
            <a:lstStyle/>
            <a:p>
              <a:pPr algn="ctr">
                <a:lnSpc>
                  <a:spcPts val="2520"/>
                </a:lnSpc>
              </a:pPr>
              <a:endParaRPr/>
            </a:p>
          </p:txBody>
        </p:sp>
      </p:grpSp>
      <p:grpSp>
        <p:nvGrpSpPr>
          <p:cNvPr id="10" name="Group 10"/>
          <p:cNvGrpSpPr/>
          <p:nvPr/>
        </p:nvGrpSpPr>
        <p:grpSpPr>
          <a:xfrm rot="2700000">
            <a:off x="7960484" y="6234273"/>
            <a:ext cx="548522" cy="548522"/>
            <a:chOff x="0" y="0"/>
            <a:chExt cx="531276" cy="531276"/>
          </a:xfrm>
        </p:grpSpPr>
        <p:sp>
          <p:nvSpPr>
            <p:cNvPr id="11" name="Freeform 11"/>
            <p:cNvSpPr/>
            <p:nvPr/>
          </p:nvSpPr>
          <p:spPr>
            <a:xfrm>
              <a:off x="0" y="0"/>
              <a:ext cx="531276" cy="531276"/>
            </a:xfrm>
            <a:custGeom>
              <a:avLst/>
              <a:gdLst/>
              <a:ahLst/>
              <a:cxnLst/>
              <a:rect l="l" t="t" r="r" b="b"/>
              <a:pathLst>
                <a:path w="531276" h="531276">
                  <a:moveTo>
                    <a:pt x="98799" y="0"/>
                  </a:moveTo>
                  <a:lnTo>
                    <a:pt x="432477" y="0"/>
                  </a:lnTo>
                  <a:cubicBezTo>
                    <a:pt x="458680" y="0"/>
                    <a:pt x="483810" y="10409"/>
                    <a:pt x="502339" y="28938"/>
                  </a:cubicBezTo>
                  <a:cubicBezTo>
                    <a:pt x="520867" y="47466"/>
                    <a:pt x="531276" y="72596"/>
                    <a:pt x="531276" y="98799"/>
                  </a:cubicBezTo>
                  <a:lnTo>
                    <a:pt x="531276" y="432477"/>
                  </a:lnTo>
                  <a:cubicBezTo>
                    <a:pt x="531276" y="458680"/>
                    <a:pt x="520867" y="483810"/>
                    <a:pt x="502339" y="502339"/>
                  </a:cubicBezTo>
                  <a:cubicBezTo>
                    <a:pt x="483810" y="520867"/>
                    <a:pt x="458680" y="531276"/>
                    <a:pt x="432477" y="531276"/>
                  </a:cubicBezTo>
                  <a:lnTo>
                    <a:pt x="98799" y="531276"/>
                  </a:lnTo>
                  <a:cubicBezTo>
                    <a:pt x="72596" y="531276"/>
                    <a:pt x="47466" y="520867"/>
                    <a:pt x="28938" y="502339"/>
                  </a:cubicBezTo>
                  <a:cubicBezTo>
                    <a:pt x="10409" y="483810"/>
                    <a:pt x="0" y="458680"/>
                    <a:pt x="0" y="432477"/>
                  </a:cubicBezTo>
                  <a:lnTo>
                    <a:pt x="0" y="98799"/>
                  </a:lnTo>
                  <a:cubicBezTo>
                    <a:pt x="0" y="72596"/>
                    <a:pt x="10409" y="47466"/>
                    <a:pt x="28938" y="28938"/>
                  </a:cubicBezTo>
                  <a:cubicBezTo>
                    <a:pt x="47466" y="10409"/>
                    <a:pt x="72596" y="0"/>
                    <a:pt x="98799" y="0"/>
                  </a:cubicBezTo>
                  <a:close/>
                </a:path>
              </a:pathLst>
            </a:custGeom>
            <a:solidFill>
              <a:srgbClr val="C19A6B"/>
            </a:solidFill>
          </p:spPr>
          <p:txBody>
            <a:bodyPr/>
            <a:lstStyle/>
            <a:p>
              <a:endParaRPr lang="en-US"/>
            </a:p>
          </p:txBody>
        </p:sp>
        <p:sp>
          <p:nvSpPr>
            <p:cNvPr id="12" name="TextBox 12"/>
            <p:cNvSpPr txBox="1"/>
            <p:nvPr/>
          </p:nvSpPr>
          <p:spPr>
            <a:xfrm>
              <a:off x="0" y="-28575"/>
              <a:ext cx="531276" cy="559851"/>
            </a:xfrm>
            <a:prstGeom prst="rect">
              <a:avLst/>
            </a:prstGeom>
          </p:spPr>
          <p:txBody>
            <a:bodyPr lIns="50800" tIns="50800" rIns="50800" bIns="50800" rtlCol="0" anchor="ctr"/>
            <a:lstStyle/>
            <a:p>
              <a:pPr algn="ctr">
                <a:lnSpc>
                  <a:spcPts val="2520"/>
                </a:lnSpc>
              </a:pPr>
              <a:endParaRPr/>
            </a:p>
          </p:txBody>
        </p:sp>
      </p:grpSp>
      <p:grpSp>
        <p:nvGrpSpPr>
          <p:cNvPr id="13" name="Group 13"/>
          <p:cNvGrpSpPr/>
          <p:nvPr/>
        </p:nvGrpSpPr>
        <p:grpSpPr>
          <a:xfrm rot="2700000">
            <a:off x="7960484" y="7219550"/>
            <a:ext cx="548522" cy="548522"/>
            <a:chOff x="0" y="0"/>
            <a:chExt cx="531276" cy="531276"/>
          </a:xfrm>
        </p:grpSpPr>
        <p:sp>
          <p:nvSpPr>
            <p:cNvPr id="14" name="Freeform 14"/>
            <p:cNvSpPr/>
            <p:nvPr/>
          </p:nvSpPr>
          <p:spPr>
            <a:xfrm>
              <a:off x="0" y="0"/>
              <a:ext cx="531276" cy="531276"/>
            </a:xfrm>
            <a:custGeom>
              <a:avLst/>
              <a:gdLst/>
              <a:ahLst/>
              <a:cxnLst/>
              <a:rect l="l" t="t" r="r" b="b"/>
              <a:pathLst>
                <a:path w="531276" h="531276">
                  <a:moveTo>
                    <a:pt x="98799" y="0"/>
                  </a:moveTo>
                  <a:lnTo>
                    <a:pt x="432477" y="0"/>
                  </a:lnTo>
                  <a:cubicBezTo>
                    <a:pt x="458680" y="0"/>
                    <a:pt x="483810" y="10409"/>
                    <a:pt x="502339" y="28938"/>
                  </a:cubicBezTo>
                  <a:cubicBezTo>
                    <a:pt x="520867" y="47466"/>
                    <a:pt x="531276" y="72596"/>
                    <a:pt x="531276" y="98799"/>
                  </a:cubicBezTo>
                  <a:lnTo>
                    <a:pt x="531276" y="432477"/>
                  </a:lnTo>
                  <a:cubicBezTo>
                    <a:pt x="531276" y="458680"/>
                    <a:pt x="520867" y="483810"/>
                    <a:pt x="502339" y="502339"/>
                  </a:cubicBezTo>
                  <a:cubicBezTo>
                    <a:pt x="483810" y="520867"/>
                    <a:pt x="458680" y="531276"/>
                    <a:pt x="432477" y="531276"/>
                  </a:cubicBezTo>
                  <a:lnTo>
                    <a:pt x="98799" y="531276"/>
                  </a:lnTo>
                  <a:cubicBezTo>
                    <a:pt x="72596" y="531276"/>
                    <a:pt x="47466" y="520867"/>
                    <a:pt x="28938" y="502339"/>
                  </a:cubicBezTo>
                  <a:cubicBezTo>
                    <a:pt x="10409" y="483810"/>
                    <a:pt x="0" y="458680"/>
                    <a:pt x="0" y="432477"/>
                  </a:cubicBezTo>
                  <a:lnTo>
                    <a:pt x="0" y="98799"/>
                  </a:lnTo>
                  <a:cubicBezTo>
                    <a:pt x="0" y="72596"/>
                    <a:pt x="10409" y="47466"/>
                    <a:pt x="28938" y="28938"/>
                  </a:cubicBezTo>
                  <a:cubicBezTo>
                    <a:pt x="47466" y="10409"/>
                    <a:pt x="72596" y="0"/>
                    <a:pt x="98799" y="0"/>
                  </a:cubicBezTo>
                  <a:close/>
                </a:path>
              </a:pathLst>
            </a:custGeom>
            <a:solidFill>
              <a:srgbClr val="C19A6B"/>
            </a:solidFill>
          </p:spPr>
          <p:txBody>
            <a:bodyPr/>
            <a:lstStyle/>
            <a:p>
              <a:endParaRPr lang="en-US"/>
            </a:p>
          </p:txBody>
        </p:sp>
        <p:sp>
          <p:nvSpPr>
            <p:cNvPr id="15" name="TextBox 15"/>
            <p:cNvSpPr txBox="1"/>
            <p:nvPr/>
          </p:nvSpPr>
          <p:spPr>
            <a:xfrm>
              <a:off x="0" y="-28575"/>
              <a:ext cx="531276" cy="559851"/>
            </a:xfrm>
            <a:prstGeom prst="rect">
              <a:avLst/>
            </a:prstGeom>
          </p:spPr>
          <p:txBody>
            <a:bodyPr lIns="50800" tIns="50800" rIns="50800" bIns="50800" rtlCol="0" anchor="ctr"/>
            <a:lstStyle/>
            <a:p>
              <a:pPr algn="ctr">
                <a:lnSpc>
                  <a:spcPts val="2520"/>
                </a:lnSpc>
              </a:pPr>
              <a:endParaRPr/>
            </a:p>
          </p:txBody>
        </p:sp>
      </p:grpSp>
      <p:sp>
        <p:nvSpPr>
          <p:cNvPr id="16" name="TextBox 16"/>
          <p:cNvSpPr txBox="1"/>
          <p:nvPr/>
        </p:nvSpPr>
        <p:spPr>
          <a:xfrm>
            <a:off x="7771387" y="1257300"/>
            <a:ext cx="5752631" cy="1138558"/>
          </a:xfrm>
          <a:prstGeom prst="rect">
            <a:avLst/>
          </a:prstGeom>
        </p:spPr>
        <p:txBody>
          <a:bodyPr lIns="0" tIns="0" rIns="0" bIns="0" rtlCol="0" anchor="t">
            <a:spAutoFit/>
          </a:bodyPr>
          <a:lstStyle/>
          <a:p>
            <a:pPr algn="just">
              <a:lnSpc>
                <a:spcPts val="8585"/>
              </a:lnSpc>
            </a:pPr>
            <a:r>
              <a:rPr lang="en-US" sz="8500" b="1">
                <a:solidFill>
                  <a:srgbClr val="C19A6B"/>
                </a:solidFill>
                <a:latin typeface="Canva Sans Bold"/>
                <a:ea typeface="Canva Sans Bold"/>
                <a:cs typeface="Canva Sans Bold"/>
                <a:sym typeface="Canva Sans Bold"/>
              </a:rPr>
              <a:t>Technical</a:t>
            </a:r>
          </a:p>
        </p:txBody>
      </p:sp>
      <p:sp>
        <p:nvSpPr>
          <p:cNvPr id="17" name="TextBox 17"/>
          <p:cNvSpPr txBox="1"/>
          <p:nvPr/>
        </p:nvSpPr>
        <p:spPr>
          <a:xfrm>
            <a:off x="8117938" y="4268738"/>
            <a:ext cx="370984" cy="481331"/>
          </a:xfrm>
          <a:prstGeom prst="rect">
            <a:avLst/>
          </a:prstGeom>
        </p:spPr>
        <p:txBody>
          <a:bodyPr lIns="0" tIns="0" rIns="0" bIns="0" rtlCol="0" anchor="t">
            <a:spAutoFit/>
          </a:bodyPr>
          <a:lstStyle/>
          <a:p>
            <a:pPr algn="l">
              <a:lnSpc>
                <a:spcPts val="3919"/>
              </a:lnSpc>
              <a:spcBef>
                <a:spcPct val="0"/>
              </a:spcBef>
            </a:pPr>
            <a:r>
              <a:rPr lang="en-US" sz="2799" b="1">
                <a:solidFill>
                  <a:srgbClr val="FFFFFF"/>
                </a:solidFill>
                <a:latin typeface="Canva Sans Bold"/>
                <a:ea typeface="Canva Sans Bold"/>
                <a:cs typeface="Canva Sans Bold"/>
                <a:sym typeface="Canva Sans Bold"/>
              </a:rPr>
              <a:t>1.</a:t>
            </a:r>
          </a:p>
        </p:txBody>
      </p:sp>
      <p:sp>
        <p:nvSpPr>
          <p:cNvPr id="18" name="TextBox 18"/>
          <p:cNvSpPr txBox="1"/>
          <p:nvPr/>
        </p:nvSpPr>
        <p:spPr>
          <a:xfrm>
            <a:off x="8855972" y="4268738"/>
            <a:ext cx="3845986" cy="481331"/>
          </a:xfrm>
          <a:prstGeom prst="rect">
            <a:avLst/>
          </a:prstGeom>
        </p:spPr>
        <p:txBody>
          <a:bodyPr lIns="0" tIns="0" rIns="0" bIns="0" rtlCol="0" anchor="t">
            <a:spAutoFit/>
          </a:bodyPr>
          <a:lstStyle/>
          <a:p>
            <a:pPr algn="l">
              <a:lnSpc>
                <a:spcPts val="3919"/>
              </a:lnSpc>
              <a:spcBef>
                <a:spcPct val="0"/>
              </a:spcBef>
            </a:pPr>
            <a:r>
              <a:rPr lang="en-US" sz="2799">
                <a:solidFill>
                  <a:srgbClr val="FFFFFF"/>
                </a:solidFill>
                <a:latin typeface="Canva Sans"/>
                <a:ea typeface="Canva Sans"/>
                <a:cs typeface="Canva Sans"/>
                <a:sym typeface="Canva Sans"/>
              </a:rPr>
              <a:t>Data Gathering </a:t>
            </a:r>
          </a:p>
        </p:txBody>
      </p:sp>
      <p:sp>
        <p:nvSpPr>
          <p:cNvPr id="19" name="TextBox 19"/>
          <p:cNvSpPr txBox="1"/>
          <p:nvPr/>
        </p:nvSpPr>
        <p:spPr>
          <a:xfrm>
            <a:off x="8082703" y="5254016"/>
            <a:ext cx="406219" cy="481331"/>
          </a:xfrm>
          <a:prstGeom prst="rect">
            <a:avLst/>
          </a:prstGeom>
        </p:spPr>
        <p:txBody>
          <a:bodyPr lIns="0" tIns="0" rIns="0" bIns="0" rtlCol="0" anchor="t">
            <a:spAutoFit/>
          </a:bodyPr>
          <a:lstStyle/>
          <a:p>
            <a:pPr algn="l">
              <a:lnSpc>
                <a:spcPts val="3919"/>
              </a:lnSpc>
              <a:spcBef>
                <a:spcPct val="0"/>
              </a:spcBef>
            </a:pPr>
            <a:r>
              <a:rPr lang="en-US" sz="2799" b="1">
                <a:solidFill>
                  <a:srgbClr val="FFFFFF"/>
                </a:solidFill>
                <a:latin typeface="Canva Sans Bold"/>
                <a:ea typeface="Canva Sans Bold"/>
                <a:cs typeface="Canva Sans Bold"/>
                <a:sym typeface="Canva Sans Bold"/>
              </a:rPr>
              <a:t>2.</a:t>
            </a:r>
          </a:p>
        </p:txBody>
      </p:sp>
      <p:sp>
        <p:nvSpPr>
          <p:cNvPr id="20" name="TextBox 20"/>
          <p:cNvSpPr txBox="1"/>
          <p:nvPr/>
        </p:nvSpPr>
        <p:spPr>
          <a:xfrm>
            <a:off x="8855972" y="5254016"/>
            <a:ext cx="8178689" cy="481331"/>
          </a:xfrm>
          <a:prstGeom prst="rect">
            <a:avLst/>
          </a:prstGeom>
        </p:spPr>
        <p:txBody>
          <a:bodyPr lIns="0" tIns="0" rIns="0" bIns="0" rtlCol="0" anchor="t">
            <a:spAutoFit/>
          </a:bodyPr>
          <a:lstStyle/>
          <a:p>
            <a:pPr algn="l">
              <a:lnSpc>
                <a:spcPts val="3919"/>
              </a:lnSpc>
              <a:spcBef>
                <a:spcPct val="0"/>
              </a:spcBef>
            </a:pPr>
            <a:r>
              <a:rPr lang="en-US" sz="2799">
                <a:solidFill>
                  <a:srgbClr val="FFFFFF"/>
                </a:solidFill>
                <a:latin typeface="Canva Sans"/>
                <a:ea typeface="Canva Sans"/>
                <a:cs typeface="Canva Sans"/>
                <a:sym typeface="Canva Sans"/>
              </a:rPr>
              <a:t> Data Preparation and Star Schema Generation </a:t>
            </a:r>
          </a:p>
        </p:txBody>
      </p:sp>
      <p:sp>
        <p:nvSpPr>
          <p:cNvPr id="21" name="TextBox 21"/>
          <p:cNvSpPr txBox="1"/>
          <p:nvPr/>
        </p:nvSpPr>
        <p:spPr>
          <a:xfrm>
            <a:off x="8082368" y="6239293"/>
            <a:ext cx="540241" cy="481331"/>
          </a:xfrm>
          <a:prstGeom prst="rect">
            <a:avLst/>
          </a:prstGeom>
        </p:spPr>
        <p:txBody>
          <a:bodyPr lIns="0" tIns="0" rIns="0" bIns="0" rtlCol="0" anchor="t">
            <a:spAutoFit/>
          </a:bodyPr>
          <a:lstStyle/>
          <a:p>
            <a:pPr algn="l">
              <a:lnSpc>
                <a:spcPts val="3919"/>
              </a:lnSpc>
              <a:spcBef>
                <a:spcPct val="0"/>
              </a:spcBef>
            </a:pPr>
            <a:r>
              <a:rPr lang="en-US" sz="2799" b="1">
                <a:solidFill>
                  <a:srgbClr val="FFFFFF"/>
                </a:solidFill>
                <a:latin typeface="Canva Sans Bold"/>
                <a:ea typeface="Canva Sans Bold"/>
                <a:cs typeface="Canva Sans Bold"/>
                <a:sym typeface="Canva Sans Bold"/>
              </a:rPr>
              <a:t>3.</a:t>
            </a:r>
          </a:p>
        </p:txBody>
      </p:sp>
      <p:sp>
        <p:nvSpPr>
          <p:cNvPr id="22" name="TextBox 22"/>
          <p:cNvSpPr txBox="1"/>
          <p:nvPr/>
        </p:nvSpPr>
        <p:spPr>
          <a:xfrm>
            <a:off x="8855972" y="6239293"/>
            <a:ext cx="5806825" cy="481331"/>
          </a:xfrm>
          <a:prstGeom prst="rect">
            <a:avLst/>
          </a:prstGeom>
        </p:spPr>
        <p:txBody>
          <a:bodyPr lIns="0" tIns="0" rIns="0" bIns="0" rtlCol="0" anchor="t">
            <a:spAutoFit/>
          </a:bodyPr>
          <a:lstStyle/>
          <a:p>
            <a:pPr algn="l">
              <a:lnSpc>
                <a:spcPts val="3919"/>
              </a:lnSpc>
              <a:spcBef>
                <a:spcPct val="0"/>
              </a:spcBef>
            </a:pPr>
            <a:r>
              <a:rPr lang="en-US" sz="2799">
                <a:solidFill>
                  <a:srgbClr val="FFFFFF"/>
                </a:solidFill>
                <a:latin typeface="Canva Sans"/>
                <a:ea typeface="Canva Sans"/>
                <a:cs typeface="Canva Sans"/>
                <a:sym typeface="Canva Sans"/>
              </a:rPr>
              <a:t>Fact_Demand Data Cleaning </a:t>
            </a:r>
          </a:p>
        </p:txBody>
      </p:sp>
      <p:sp>
        <p:nvSpPr>
          <p:cNvPr id="23" name="TextBox 23"/>
          <p:cNvSpPr txBox="1"/>
          <p:nvPr/>
        </p:nvSpPr>
        <p:spPr>
          <a:xfrm rot="60000">
            <a:off x="8053415" y="7226918"/>
            <a:ext cx="501028" cy="481331"/>
          </a:xfrm>
          <a:prstGeom prst="rect">
            <a:avLst/>
          </a:prstGeom>
        </p:spPr>
        <p:txBody>
          <a:bodyPr lIns="0" tIns="0" rIns="0" bIns="0" rtlCol="0" anchor="t">
            <a:spAutoFit/>
          </a:bodyPr>
          <a:lstStyle/>
          <a:p>
            <a:pPr algn="l">
              <a:lnSpc>
                <a:spcPts val="3919"/>
              </a:lnSpc>
              <a:spcBef>
                <a:spcPct val="0"/>
              </a:spcBef>
            </a:pPr>
            <a:r>
              <a:rPr lang="en-US" sz="2799" b="1">
                <a:solidFill>
                  <a:srgbClr val="FFFFFF"/>
                </a:solidFill>
                <a:latin typeface="Canva Sans Bold"/>
                <a:ea typeface="Canva Sans Bold"/>
                <a:cs typeface="Canva Sans Bold"/>
                <a:sym typeface="Canva Sans Bold"/>
              </a:rPr>
              <a:t>4.</a:t>
            </a:r>
          </a:p>
        </p:txBody>
      </p:sp>
      <p:sp>
        <p:nvSpPr>
          <p:cNvPr id="24" name="TextBox 24"/>
          <p:cNvSpPr txBox="1"/>
          <p:nvPr/>
        </p:nvSpPr>
        <p:spPr>
          <a:xfrm>
            <a:off x="8855972" y="7224571"/>
            <a:ext cx="4268425" cy="481331"/>
          </a:xfrm>
          <a:prstGeom prst="rect">
            <a:avLst/>
          </a:prstGeom>
        </p:spPr>
        <p:txBody>
          <a:bodyPr lIns="0" tIns="0" rIns="0" bIns="0" rtlCol="0" anchor="t">
            <a:spAutoFit/>
          </a:bodyPr>
          <a:lstStyle/>
          <a:p>
            <a:pPr algn="l">
              <a:lnSpc>
                <a:spcPts val="3919"/>
              </a:lnSpc>
              <a:spcBef>
                <a:spcPct val="0"/>
              </a:spcBef>
            </a:pPr>
            <a:r>
              <a:rPr lang="en-US" sz="2799">
                <a:solidFill>
                  <a:srgbClr val="FFFFFF"/>
                </a:solidFill>
                <a:latin typeface="Canva Sans"/>
                <a:ea typeface="Canva Sans"/>
                <a:cs typeface="Canva Sans"/>
                <a:sym typeface="Canva Sans"/>
              </a:rPr>
              <a:t>Conclusion and Export </a:t>
            </a:r>
          </a:p>
        </p:txBody>
      </p:sp>
      <p:sp>
        <p:nvSpPr>
          <p:cNvPr id="25" name="TextBox 25"/>
          <p:cNvSpPr txBox="1"/>
          <p:nvPr/>
        </p:nvSpPr>
        <p:spPr>
          <a:xfrm>
            <a:off x="7771387" y="2370845"/>
            <a:ext cx="7895204" cy="1138558"/>
          </a:xfrm>
          <a:prstGeom prst="rect">
            <a:avLst/>
          </a:prstGeom>
        </p:spPr>
        <p:txBody>
          <a:bodyPr lIns="0" tIns="0" rIns="0" bIns="0" rtlCol="0" anchor="t">
            <a:spAutoFit/>
          </a:bodyPr>
          <a:lstStyle/>
          <a:p>
            <a:pPr algn="just">
              <a:lnSpc>
                <a:spcPts val="8585"/>
              </a:lnSpc>
            </a:pPr>
            <a:r>
              <a:rPr lang="en-US" sz="8500">
                <a:solidFill>
                  <a:srgbClr val="FFFFFF"/>
                </a:solidFill>
                <a:latin typeface="Canva Sans"/>
                <a:ea typeface="Canva Sans"/>
                <a:cs typeface="Canva Sans"/>
                <a:sym typeface="Canva Sans"/>
              </a:rPr>
              <a:t>Techniques</a:t>
            </a:r>
          </a:p>
        </p:txBody>
      </p:sp>
      <p:grpSp>
        <p:nvGrpSpPr>
          <p:cNvPr id="26" name="Group 26"/>
          <p:cNvGrpSpPr/>
          <p:nvPr/>
        </p:nvGrpSpPr>
        <p:grpSpPr>
          <a:xfrm rot="2700000">
            <a:off x="7960484" y="8204828"/>
            <a:ext cx="548522" cy="548522"/>
            <a:chOff x="0" y="0"/>
            <a:chExt cx="531276" cy="531276"/>
          </a:xfrm>
        </p:grpSpPr>
        <p:sp>
          <p:nvSpPr>
            <p:cNvPr id="27" name="Freeform 27"/>
            <p:cNvSpPr/>
            <p:nvPr/>
          </p:nvSpPr>
          <p:spPr>
            <a:xfrm>
              <a:off x="0" y="0"/>
              <a:ext cx="531276" cy="531276"/>
            </a:xfrm>
            <a:custGeom>
              <a:avLst/>
              <a:gdLst/>
              <a:ahLst/>
              <a:cxnLst/>
              <a:rect l="l" t="t" r="r" b="b"/>
              <a:pathLst>
                <a:path w="531276" h="531276">
                  <a:moveTo>
                    <a:pt x="98799" y="0"/>
                  </a:moveTo>
                  <a:lnTo>
                    <a:pt x="432477" y="0"/>
                  </a:lnTo>
                  <a:cubicBezTo>
                    <a:pt x="458680" y="0"/>
                    <a:pt x="483810" y="10409"/>
                    <a:pt x="502339" y="28938"/>
                  </a:cubicBezTo>
                  <a:cubicBezTo>
                    <a:pt x="520867" y="47466"/>
                    <a:pt x="531276" y="72596"/>
                    <a:pt x="531276" y="98799"/>
                  </a:cubicBezTo>
                  <a:lnTo>
                    <a:pt x="531276" y="432477"/>
                  </a:lnTo>
                  <a:cubicBezTo>
                    <a:pt x="531276" y="458680"/>
                    <a:pt x="520867" y="483810"/>
                    <a:pt x="502339" y="502339"/>
                  </a:cubicBezTo>
                  <a:cubicBezTo>
                    <a:pt x="483810" y="520867"/>
                    <a:pt x="458680" y="531276"/>
                    <a:pt x="432477" y="531276"/>
                  </a:cubicBezTo>
                  <a:lnTo>
                    <a:pt x="98799" y="531276"/>
                  </a:lnTo>
                  <a:cubicBezTo>
                    <a:pt x="72596" y="531276"/>
                    <a:pt x="47466" y="520867"/>
                    <a:pt x="28938" y="502339"/>
                  </a:cubicBezTo>
                  <a:cubicBezTo>
                    <a:pt x="10409" y="483810"/>
                    <a:pt x="0" y="458680"/>
                    <a:pt x="0" y="432477"/>
                  </a:cubicBezTo>
                  <a:lnTo>
                    <a:pt x="0" y="98799"/>
                  </a:lnTo>
                  <a:cubicBezTo>
                    <a:pt x="0" y="72596"/>
                    <a:pt x="10409" y="47466"/>
                    <a:pt x="28938" y="28938"/>
                  </a:cubicBezTo>
                  <a:cubicBezTo>
                    <a:pt x="47466" y="10409"/>
                    <a:pt x="72596" y="0"/>
                    <a:pt x="98799" y="0"/>
                  </a:cubicBezTo>
                  <a:close/>
                </a:path>
              </a:pathLst>
            </a:custGeom>
            <a:solidFill>
              <a:srgbClr val="C19A6B"/>
            </a:solidFill>
          </p:spPr>
          <p:txBody>
            <a:bodyPr/>
            <a:lstStyle/>
            <a:p>
              <a:endParaRPr lang="en-US"/>
            </a:p>
          </p:txBody>
        </p:sp>
        <p:sp>
          <p:nvSpPr>
            <p:cNvPr id="28" name="TextBox 28"/>
            <p:cNvSpPr txBox="1"/>
            <p:nvPr/>
          </p:nvSpPr>
          <p:spPr>
            <a:xfrm>
              <a:off x="0" y="-28575"/>
              <a:ext cx="531276" cy="559851"/>
            </a:xfrm>
            <a:prstGeom prst="rect">
              <a:avLst/>
            </a:prstGeom>
          </p:spPr>
          <p:txBody>
            <a:bodyPr lIns="50800" tIns="50800" rIns="50800" bIns="50800" rtlCol="0" anchor="ctr"/>
            <a:lstStyle/>
            <a:p>
              <a:pPr algn="ctr">
                <a:lnSpc>
                  <a:spcPts val="2520"/>
                </a:lnSpc>
              </a:pPr>
              <a:endParaRPr/>
            </a:p>
          </p:txBody>
        </p:sp>
      </p:grpSp>
      <p:sp>
        <p:nvSpPr>
          <p:cNvPr id="29" name="TextBox 29"/>
          <p:cNvSpPr txBox="1"/>
          <p:nvPr/>
        </p:nvSpPr>
        <p:spPr>
          <a:xfrm rot="60000">
            <a:off x="8053415" y="8212195"/>
            <a:ext cx="501028" cy="481331"/>
          </a:xfrm>
          <a:prstGeom prst="rect">
            <a:avLst/>
          </a:prstGeom>
        </p:spPr>
        <p:txBody>
          <a:bodyPr lIns="0" tIns="0" rIns="0" bIns="0" rtlCol="0" anchor="t">
            <a:spAutoFit/>
          </a:bodyPr>
          <a:lstStyle/>
          <a:p>
            <a:pPr algn="l">
              <a:lnSpc>
                <a:spcPts val="3919"/>
              </a:lnSpc>
              <a:spcBef>
                <a:spcPct val="0"/>
              </a:spcBef>
            </a:pPr>
            <a:r>
              <a:rPr lang="en-US" sz="2799" b="1">
                <a:solidFill>
                  <a:srgbClr val="FFFFFF"/>
                </a:solidFill>
                <a:latin typeface="Canva Sans Bold"/>
                <a:ea typeface="Canva Sans Bold"/>
                <a:cs typeface="Canva Sans Bold"/>
                <a:sym typeface="Canva Sans Bold"/>
              </a:rPr>
              <a:t>5.</a:t>
            </a:r>
          </a:p>
        </p:txBody>
      </p:sp>
      <p:sp>
        <p:nvSpPr>
          <p:cNvPr id="30" name="TextBox 30"/>
          <p:cNvSpPr txBox="1"/>
          <p:nvPr/>
        </p:nvSpPr>
        <p:spPr>
          <a:xfrm>
            <a:off x="8855972" y="8209849"/>
            <a:ext cx="4268425" cy="481331"/>
          </a:xfrm>
          <a:prstGeom prst="rect">
            <a:avLst/>
          </a:prstGeom>
        </p:spPr>
        <p:txBody>
          <a:bodyPr lIns="0" tIns="0" rIns="0" bIns="0" rtlCol="0" anchor="t">
            <a:spAutoFit/>
          </a:bodyPr>
          <a:lstStyle/>
          <a:p>
            <a:pPr algn="l">
              <a:lnSpc>
                <a:spcPts val="3919"/>
              </a:lnSpc>
              <a:spcBef>
                <a:spcPct val="0"/>
              </a:spcBef>
            </a:pPr>
            <a:r>
              <a:rPr lang="en-US" sz="2799">
                <a:solidFill>
                  <a:srgbClr val="FFFFFF"/>
                </a:solidFill>
                <a:latin typeface="Canva Sans"/>
                <a:ea typeface="Canva Sans"/>
                <a:cs typeface="Canva Sans"/>
                <a:sym typeface="Canva Sans"/>
              </a:rPr>
              <a:t>Data Visualization </a:t>
            </a:r>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2624105" y="2213337"/>
            <a:ext cx="4743747" cy="11403580"/>
            <a:chOff x="0" y="0"/>
            <a:chExt cx="1249382" cy="3003412"/>
          </a:xfrm>
        </p:grpSpPr>
        <p:sp>
          <p:nvSpPr>
            <p:cNvPr id="3" name="Freeform 3"/>
            <p:cNvSpPr/>
            <p:nvPr/>
          </p:nvSpPr>
          <p:spPr>
            <a:xfrm>
              <a:off x="0" y="0"/>
              <a:ext cx="1249382" cy="3003412"/>
            </a:xfrm>
            <a:custGeom>
              <a:avLst/>
              <a:gdLst/>
              <a:ahLst/>
              <a:cxnLst/>
              <a:rect l="l" t="t" r="r" b="b"/>
              <a:pathLst>
                <a:path w="1249382" h="3003412">
                  <a:moveTo>
                    <a:pt x="0" y="0"/>
                  </a:moveTo>
                  <a:lnTo>
                    <a:pt x="1249382" y="0"/>
                  </a:lnTo>
                  <a:lnTo>
                    <a:pt x="1249382" y="3003412"/>
                  </a:lnTo>
                  <a:lnTo>
                    <a:pt x="0" y="3003412"/>
                  </a:lnTo>
                  <a:close/>
                </a:path>
              </a:pathLst>
            </a:custGeom>
            <a:solidFill>
              <a:srgbClr val="C19A6B"/>
            </a:solidFill>
          </p:spPr>
          <p:txBody>
            <a:bodyPr/>
            <a:lstStyle/>
            <a:p>
              <a:endParaRPr lang="en-US"/>
            </a:p>
          </p:txBody>
        </p:sp>
        <p:sp>
          <p:nvSpPr>
            <p:cNvPr id="4" name="TextBox 4"/>
            <p:cNvSpPr txBox="1"/>
            <p:nvPr/>
          </p:nvSpPr>
          <p:spPr>
            <a:xfrm>
              <a:off x="0" y="-28575"/>
              <a:ext cx="1249382" cy="3031987"/>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10641330" y="1028700"/>
            <a:ext cx="6617970" cy="4607784"/>
            <a:chOff x="0" y="0"/>
            <a:chExt cx="1025297" cy="713866"/>
          </a:xfrm>
        </p:grpSpPr>
        <p:sp>
          <p:nvSpPr>
            <p:cNvPr id="6" name="Freeform 6"/>
            <p:cNvSpPr/>
            <p:nvPr/>
          </p:nvSpPr>
          <p:spPr>
            <a:xfrm>
              <a:off x="0" y="0"/>
              <a:ext cx="1025297" cy="713866"/>
            </a:xfrm>
            <a:custGeom>
              <a:avLst/>
              <a:gdLst/>
              <a:ahLst/>
              <a:cxnLst/>
              <a:rect l="l" t="t" r="r" b="b"/>
              <a:pathLst>
                <a:path w="1025297" h="713866">
                  <a:moveTo>
                    <a:pt x="0" y="0"/>
                  </a:moveTo>
                  <a:lnTo>
                    <a:pt x="1025297" y="0"/>
                  </a:lnTo>
                  <a:lnTo>
                    <a:pt x="1025297" y="713866"/>
                  </a:lnTo>
                  <a:lnTo>
                    <a:pt x="0" y="713866"/>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sp>
        <p:nvSpPr>
          <p:cNvPr id="7" name="TextBox 7"/>
          <p:cNvSpPr txBox="1"/>
          <p:nvPr/>
        </p:nvSpPr>
        <p:spPr>
          <a:xfrm>
            <a:off x="1028700" y="1219200"/>
            <a:ext cx="8530471" cy="2748915"/>
          </a:xfrm>
          <a:prstGeom prst="rect">
            <a:avLst/>
          </a:prstGeom>
        </p:spPr>
        <p:txBody>
          <a:bodyPr lIns="0" tIns="0" rIns="0" bIns="0" rtlCol="0" anchor="t">
            <a:spAutoFit/>
          </a:bodyPr>
          <a:lstStyle/>
          <a:p>
            <a:pPr algn="ctr">
              <a:lnSpc>
                <a:spcPts val="10605"/>
              </a:lnSpc>
            </a:pPr>
            <a:r>
              <a:rPr lang="en-US" sz="10500" b="1">
                <a:solidFill>
                  <a:srgbClr val="C19A6B"/>
                </a:solidFill>
                <a:latin typeface="Canva Sans Bold"/>
                <a:ea typeface="Canva Sans Bold"/>
                <a:cs typeface="Canva Sans Bold"/>
                <a:sym typeface="Canva Sans Bold"/>
              </a:rPr>
              <a:t>Data </a:t>
            </a:r>
            <a:r>
              <a:rPr lang="en-US" sz="10500" b="1">
                <a:solidFill>
                  <a:srgbClr val="FFFFFF"/>
                </a:solidFill>
                <a:latin typeface="Canva Sans Bold"/>
                <a:ea typeface="Canva Sans Bold"/>
                <a:cs typeface="Canva Sans Bold"/>
                <a:sym typeface="Canva Sans Bold"/>
              </a:rPr>
              <a:t>Gathering</a:t>
            </a:r>
            <a:r>
              <a:rPr lang="en-US" sz="10500" b="1">
                <a:solidFill>
                  <a:srgbClr val="C19A6B"/>
                </a:solidFill>
                <a:latin typeface="Canva Sans Bold"/>
                <a:ea typeface="Canva Sans Bold"/>
                <a:cs typeface="Canva Sans Bold"/>
                <a:sym typeface="Canva Sans Bold"/>
              </a:rPr>
              <a:t> </a:t>
            </a:r>
          </a:p>
        </p:txBody>
      </p:sp>
      <p:grpSp>
        <p:nvGrpSpPr>
          <p:cNvPr id="8" name="Group 8"/>
          <p:cNvGrpSpPr/>
          <p:nvPr/>
        </p:nvGrpSpPr>
        <p:grpSpPr>
          <a:xfrm>
            <a:off x="10103164" y="2702265"/>
            <a:ext cx="1189210" cy="1435915"/>
            <a:chOff x="0" y="0"/>
            <a:chExt cx="313208" cy="378183"/>
          </a:xfrm>
        </p:grpSpPr>
        <p:sp>
          <p:nvSpPr>
            <p:cNvPr id="9" name="Freeform 9"/>
            <p:cNvSpPr/>
            <p:nvPr/>
          </p:nvSpPr>
          <p:spPr>
            <a:xfrm>
              <a:off x="0" y="0"/>
              <a:ext cx="313208" cy="378183"/>
            </a:xfrm>
            <a:custGeom>
              <a:avLst/>
              <a:gdLst/>
              <a:ahLst/>
              <a:cxnLst/>
              <a:rect l="l" t="t" r="r" b="b"/>
              <a:pathLst>
                <a:path w="313208" h="378183">
                  <a:moveTo>
                    <a:pt x="0" y="0"/>
                  </a:moveTo>
                  <a:lnTo>
                    <a:pt x="313208" y="0"/>
                  </a:lnTo>
                  <a:lnTo>
                    <a:pt x="313208" y="378183"/>
                  </a:lnTo>
                  <a:lnTo>
                    <a:pt x="0" y="378183"/>
                  </a:lnTo>
                  <a:close/>
                </a:path>
              </a:pathLst>
            </a:custGeom>
            <a:solidFill>
              <a:srgbClr val="C19A6B"/>
            </a:solidFill>
          </p:spPr>
          <p:txBody>
            <a:bodyPr/>
            <a:lstStyle/>
            <a:p>
              <a:endParaRPr lang="en-US"/>
            </a:p>
          </p:txBody>
        </p:sp>
        <p:sp>
          <p:nvSpPr>
            <p:cNvPr id="10" name="TextBox 10"/>
            <p:cNvSpPr txBox="1"/>
            <p:nvPr/>
          </p:nvSpPr>
          <p:spPr>
            <a:xfrm>
              <a:off x="0" y="-28575"/>
              <a:ext cx="313208" cy="406758"/>
            </a:xfrm>
            <a:prstGeom prst="rect">
              <a:avLst/>
            </a:prstGeom>
          </p:spPr>
          <p:txBody>
            <a:bodyPr lIns="50800" tIns="50800" rIns="50800" bIns="50800" rtlCol="0" anchor="ctr"/>
            <a:lstStyle/>
            <a:p>
              <a:pPr algn="ctr">
                <a:lnSpc>
                  <a:spcPts val="2520"/>
                </a:lnSpc>
              </a:pPr>
              <a:endParaRPr/>
            </a:p>
          </p:txBody>
        </p:sp>
      </p:grpSp>
      <p:sp>
        <p:nvSpPr>
          <p:cNvPr id="11" name="TextBox 11"/>
          <p:cNvSpPr txBox="1"/>
          <p:nvPr/>
        </p:nvSpPr>
        <p:spPr>
          <a:xfrm>
            <a:off x="11006986" y="5806292"/>
            <a:ext cx="6252314" cy="3899535"/>
          </a:xfrm>
          <a:prstGeom prst="rect">
            <a:avLst/>
          </a:prstGeom>
        </p:spPr>
        <p:txBody>
          <a:bodyPr lIns="0" tIns="0" rIns="0" bIns="0" rtlCol="0" anchor="t">
            <a:spAutoFit/>
          </a:bodyPr>
          <a:lstStyle/>
          <a:p>
            <a:pPr algn="just">
              <a:lnSpc>
                <a:spcPts val="4470"/>
              </a:lnSpc>
            </a:pPr>
            <a:r>
              <a:rPr lang="en-US" sz="3000">
                <a:solidFill>
                  <a:srgbClr val="FFFFFF"/>
                </a:solidFill>
                <a:latin typeface="Canva Sans"/>
                <a:ea typeface="Canva Sans"/>
                <a:cs typeface="Canva Sans"/>
                <a:sym typeface="Canva Sans"/>
              </a:rPr>
              <a:t>We started looking into trusted websites about interesting “Supply Chain” datasets and we landed on this project from Kaggle that analyzes “Retail Stores Inventory and Demand” from 2022 to 2024. </a:t>
            </a:r>
          </a:p>
        </p:txBody>
      </p:sp>
    </p:spTree>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a:off x="12062590" y="-543072"/>
            <a:ext cx="6263510" cy="11075758"/>
            <a:chOff x="0" y="0"/>
            <a:chExt cx="970382" cy="1715925"/>
          </a:xfrm>
        </p:grpSpPr>
        <p:sp>
          <p:nvSpPr>
            <p:cNvPr id="3" name="Freeform 3"/>
            <p:cNvSpPr/>
            <p:nvPr/>
          </p:nvSpPr>
          <p:spPr>
            <a:xfrm>
              <a:off x="0" y="0"/>
              <a:ext cx="970382" cy="1715925"/>
            </a:xfrm>
            <a:custGeom>
              <a:avLst/>
              <a:gdLst/>
              <a:ahLst/>
              <a:cxnLst/>
              <a:rect l="l" t="t" r="r" b="b"/>
              <a:pathLst>
                <a:path w="970382" h="1715925">
                  <a:moveTo>
                    <a:pt x="0" y="0"/>
                  </a:moveTo>
                  <a:lnTo>
                    <a:pt x="970382" y="0"/>
                  </a:lnTo>
                  <a:lnTo>
                    <a:pt x="970382" y="1715925"/>
                  </a:lnTo>
                  <a:lnTo>
                    <a:pt x="0" y="1715925"/>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4" name="Group 4"/>
          <p:cNvGrpSpPr/>
          <p:nvPr/>
        </p:nvGrpSpPr>
        <p:grpSpPr>
          <a:xfrm>
            <a:off x="11714128" y="4845756"/>
            <a:ext cx="1004915" cy="1933368"/>
            <a:chOff x="0" y="0"/>
            <a:chExt cx="264669" cy="509200"/>
          </a:xfrm>
        </p:grpSpPr>
        <p:sp>
          <p:nvSpPr>
            <p:cNvPr id="5" name="Freeform 5"/>
            <p:cNvSpPr/>
            <p:nvPr/>
          </p:nvSpPr>
          <p:spPr>
            <a:xfrm>
              <a:off x="0" y="0"/>
              <a:ext cx="264669" cy="509200"/>
            </a:xfrm>
            <a:custGeom>
              <a:avLst/>
              <a:gdLst/>
              <a:ahLst/>
              <a:cxnLst/>
              <a:rect l="l" t="t" r="r" b="b"/>
              <a:pathLst>
                <a:path w="264669" h="509200">
                  <a:moveTo>
                    <a:pt x="0" y="0"/>
                  </a:moveTo>
                  <a:lnTo>
                    <a:pt x="264669" y="0"/>
                  </a:lnTo>
                  <a:lnTo>
                    <a:pt x="264669" y="509200"/>
                  </a:lnTo>
                  <a:lnTo>
                    <a:pt x="0" y="509200"/>
                  </a:lnTo>
                  <a:close/>
                </a:path>
              </a:pathLst>
            </a:custGeom>
            <a:solidFill>
              <a:srgbClr val="800000"/>
            </a:solidFill>
          </p:spPr>
          <p:txBody>
            <a:bodyPr/>
            <a:lstStyle/>
            <a:p>
              <a:endParaRPr lang="en-US"/>
            </a:p>
          </p:txBody>
        </p:sp>
        <p:sp>
          <p:nvSpPr>
            <p:cNvPr id="6" name="TextBox 6"/>
            <p:cNvSpPr txBox="1"/>
            <p:nvPr/>
          </p:nvSpPr>
          <p:spPr>
            <a:xfrm>
              <a:off x="0" y="-28575"/>
              <a:ext cx="264669" cy="537775"/>
            </a:xfrm>
            <a:prstGeom prst="rect">
              <a:avLst/>
            </a:prstGeom>
          </p:spPr>
          <p:txBody>
            <a:bodyPr lIns="50800" tIns="50800" rIns="50800" bIns="50800" rtlCol="0" anchor="ctr"/>
            <a:lstStyle/>
            <a:p>
              <a:pPr algn="ctr">
                <a:lnSpc>
                  <a:spcPts val="2520"/>
                </a:lnSpc>
              </a:pPr>
              <a:endParaRPr/>
            </a:p>
          </p:txBody>
        </p:sp>
      </p:grpSp>
      <p:grpSp>
        <p:nvGrpSpPr>
          <p:cNvPr id="7" name="Group 7"/>
          <p:cNvGrpSpPr/>
          <p:nvPr/>
        </p:nvGrpSpPr>
        <p:grpSpPr>
          <a:xfrm>
            <a:off x="12062590" y="9320316"/>
            <a:ext cx="6225410" cy="1933368"/>
            <a:chOff x="0" y="0"/>
            <a:chExt cx="1639614" cy="509200"/>
          </a:xfrm>
        </p:grpSpPr>
        <p:sp>
          <p:nvSpPr>
            <p:cNvPr id="8" name="Freeform 8"/>
            <p:cNvSpPr/>
            <p:nvPr/>
          </p:nvSpPr>
          <p:spPr>
            <a:xfrm>
              <a:off x="0" y="0"/>
              <a:ext cx="1639614" cy="509200"/>
            </a:xfrm>
            <a:custGeom>
              <a:avLst/>
              <a:gdLst/>
              <a:ahLst/>
              <a:cxnLst/>
              <a:rect l="l" t="t" r="r" b="b"/>
              <a:pathLst>
                <a:path w="1639614" h="509200">
                  <a:moveTo>
                    <a:pt x="0" y="0"/>
                  </a:moveTo>
                  <a:lnTo>
                    <a:pt x="1639614" y="0"/>
                  </a:lnTo>
                  <a:lnTo>
                    <a:pt x="1639614" y="509200"/>
                  </a:lnTo>
                  <a:lnTo>
                    <a:pt x="0" y="509200"/>
                  </a:lnTo>
                  <a:close/>
                </a:path>
              </a:pathLst>
            </a:custGeom>
            <a:solidFill>
              <a:srgbClr val="800000"/>
            </a:solidFill>
          </p:spPr>
          <p:txBody>
            <a:bodyPr/>
            <a:lstStyle/>
            <a:p>
              <a:endParaRPr lang="en-US"/>
            </a:p>
          </p:txBody>
        </p:sp>
        <p:sp>
          <p:nvSpPr>
            <p:cNvPr id="9" name="TextBox 9"/>
            <p:cNvSpPr txBox="1"/>
            <p:nvPr/>
          </p:nvSpPr>
          <p:spPr>
            <a:xfrm>
              <a:off x="0" y="-28575"/>
              <a:ext cx="1639614" cy="537775"/>
            </a:xfrm>
            <a:prstGeom prst="rect">
              <a:avLst/>
            </a:prstGeom>
          </p:spPr>
          <p:txBody>
            <a:bodyPr lIns="50800" tIns="50800" rIns="50800" bIns="50800" rtlCol="0" anchor="ctr"/>
            <a:lstStyle/>
            <a:p>
              <a:pPr algn="ctr">
                <a:lnSpc>
                  <a:spcPts val="2520"/>
                </a:lnSpc>
              </a:pPr>
              <a:endParaRPr/>
            </a:p>
          </p:txBody>
        </p:sp>
      </p:grpSp>
      <p:sp>
        <p:nvSpPr>
          <p:cNvPr id="10" name="TextBox 10"/>
          <p:cNvSpPr txBox="1"/>
          <p:nvPr/>
        </p:nvSpPr>
        <p:spPr>
          <a:xfrm>
            <a:off x="1028700" y="1369315"/>
            <a:ext cx="10513507" cy="1690035"/>
          </a:xfrm>
          <a:prstGeom prst="rect">
            <a:avLst/>
          </a:prstGeom>
        </p:spPr>
        <p:txBody>
          <a:bodyPr lIns="0" tIns="0" rIns="0" bIns="0" rtlCol="0" anchor="t">
            <a:spAutoFit/>
          </a:bodyPr>
          <a:lstStyle/>
          <a:p>
            <a:pPr algn="just">
              <a:lnSpc>
                <a:spcPts val="6550"/>
              </a:lnSpc>
            </a:pPr>
            <a:r>
              <a:rPr lang="en-US" sz="6486" b="1">
                <a:solidFill>
                  <a:srgbClr val="C19A6B"/>
                </a:solidFill>
                <a:latin typeface="Canva Sans Bold"/>
                <a:ea typeface="Canva Sans Bold"/>
                <a:cs typeface="Canva Sans Bold"/>
                <a:sym typeface="Canva Sans Bold"/>
              </a:rPr>
              <a:t>Data Preparation &amp; </a:t>
            </a:r>
          </a:p>
          <a:p>
            <a:pPr algn="just">
              <a:lnSpc>
                <a:spcPts val="6550"/>
              </a:lnSpc>
            </a:pPr>
            <a:r>
              <a:rPr lang="en-US" sz="6486" b="1">
                <a:solidFill>
                  <a:srgbClr val="FFFFFF"/>
                </a:solidFill>
                <a:latin typeface="Canva Sans Bold"/>
                <a:ea typeface="Canva Sans Bold"/>
                <a:cs typeface="Canva Sans Bold"/>
                <a:sym typeface="Canva Sans Bold"/>
              </a:rPr>
              <a:t>Star Schema Generation </a:t>
            </a:r>
          </a:p>
        </p:txBody>
      </p:sp>
      <p:sp>
        <p:nvSpPr>
          <p:cNvPr id="11" name="TextBox 11"/>
          <p:cNvSpPr txBox="1"/>
          <p:nvPr/>
        </p:nvSpPr>
        <p:spPr>
          <a:xfrm>
            <a:off x="1028700" y="3456050"/>
            <a:ext cx="10028483" cy="5585460"/>
          </a:xfrm>
          <a:prstGeom prst="rect">
            <a:avLst/>
          </a:prstGeom>
        </p:spPr>
        <p:txBody>
          <a:bodyPr lIns="0" tIns="0" rIns="0" bIns="0" rtlCol="0" anchor="t">
            <a:spAutoFit/>
          </a:bodyPr>
          <a:lstStyle/>
          <a:p>
            <a:pPr algn="just">
              <a:lnSpc>
                <a:spcPts val="4470"/>
              </a:lnSpc>
            </a:pPr>
            <a:r>
              <a:rPr lang="en-US" sz="3000">
                <a:solidFill>
                  <a:srgbClr val="FFFFFF"/>
                </a:solidFill>
                <a:latin typeface="Canva Sans"/>
                <a:ea typeface="Canva Sans"/>
                <a:cs typeface="Canva Sans"/>
                <a:sym typeface="Canva Sans"/>
              </a:rPr>
              <a:t>The core of this phase was transforming the single, unnormalized CSV file into a flexible Star Schema suitable for dimensional analysis. This involved extracting unique categorical attributes to create five dedicated dimension tables (Dim_Store, Dim_Product, Dim_Date, etc.), each receiving a Surrogate Key. A central Fact_Demand table was then constructed by integrating the original measures with the five new Foreign Keys, linking operational metrics like Units_Sold and Price to their descriptive dimensions.</a:t>
            </a:r>
          </a:p>
        </p:txBody>
      </p:sp>
    </p:spTree>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a:off x="9665031" y="1231022"/>
            <a:ext cx="7586552" cy="7824957"/>
            <a:chOff x="0" y="0"/>
            <a:chExt cx="1175355" cy="1212291"/>
          </a:xfrm>
        </p:grpSpPr>
        <p:sp>
          <p:nvSpPr>
            <p:cNvPr id="3" name="Freeform 3"/>
            <p:cNvSpPr/>
            <p:nvPr/>
          </p:nvSpPr>
          <p:spPr>
            <a:xfrm>
              <a:off x="0" y="0"/>
              <a:ext cx="1175355" cy="1212291"/>
            </a:xfrm>
            <a:custGeom>
              <a:avLst/>
              <a:gdLst/>
              <a:ahLst/>
              <a:cxnLst/>
              <a:rect l="l" t="t" r="r" b="b"/>
              <a:pathLst>
                <a:path w="1175355" h="1212291">
                  <a:moveTo>
                    <a:pt x="0" y="0"/>
                  </a:moveTo>
                  <a:lnTo>
                    <a:pt x="1175355" y="0"/>
                  </a:lnTo>
                  <a:lnTo>
                    <a:pt x="1175355" y="1212291"/>
                  </a:lnTo>
                  <a:lnTo>
                    <a:pt x="0" y="1212291"/>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4" name="Group 4"/>
          <p:cNvGrpSpPr/>
          <p:nvPr/>
        </p:nvGrpSpPr>
        <p:grpSpPr>
          <a:xfrm rot="5400000">
            <a:off x="1711322" y="-257506"/>
            <a:ext cx="9092566" cy="10802012"/>
            <a:chOff x="0" y="0"/>
            <a:chExt cx="2394750" cy="2844974"/>
          </a:xfrm>
        </p:grpSpPr>
        <p:sp>
          <p:nvSpPr>
            <p:cNvPr id="5" name="Freeform 5"/>
            <p:cNvSpPr/>
            <p:nvPr/>
          </p:nvSpPr>
          <p:spPr>
            <a:xfrm>
              <a:off x="0" y="0"/>
              <a:ext cx="2394750" cy="2844974"/>
            </a:xfrm>
            <a:custGeom>
              <a:avLst/>
              <a:gdLst/>
              <a:ahLst/>
              <a:cxnLst/>
              <a:rect l="l" t="t" r="r" b="b"/>
              <a:pathLst>
                <a:path w="2394750" h="2844974">
                  <a:moveTo>
                    <a:pt x="0" y="0"/>
                  </a:moveTo>
                  <a:lnTo>
                    <a:pt x="2394750" y="0"/>
                  </a:lnTo>
                  <a:lnTo>
                    <a:pt x="2394750" y="2844974"/>
                  </a:lnTo>
                  <a:lnTo>
                    <a:pt x="0" y="2844974"/>
                  </a:lnTo>
                  <a:close/>
                </a:path>
              </a:pathLst>
            </a:custGeom>
            <a:solidFill>
              <a:srgbClr val="C19A6B"/>
            </a:solidFill>
          </p:spPr>
          <p:txBody>
            <a:bodyPr/>
            <a:lstStyle/>
            <a:p>
              <a:endParaRPr lang="en-US"/>
            </a:p>
          </p:txBody>
        </p:sp>
        <p:sp>
          <p:nvSpPr>
            <p:cNvPr id="6" name="TextBox 6"/>
            <p:cNvSpPr txBox="1"/>
            <p:nvPr/>
          </p:nvSpPr>
          <p:spPr>
            <a:xfrm>
              <a:off x="0" y="-28575"/>
              <a:ext cx="2394750" cy="2873549"/>
            </a:xfrm>
            <a:prstGeom prst="rect">
              <a:avLst/>
            </a:prstGeom>
          </p:spPr>
          <p:txBody>
            <a:bodyPr lIns="50800" tIns="50800" rIns="50800" bIns="50800" rtlCol="0" anchor="ctr"/>
            <a:lstStyle/>
            <a:p>
              <a:pPr algn="ctr">
                <a:lnSpc>
                  <a:spcPts val="2520"/>
                </a:lnSpc>
              </a:pPr>
              <a:endParaRPr/>
            </a:p>
          </p:txBody>
        </p:sp>
      </p:grpSp>
      <p:sp>
        <p:nvSpPr>
          <p:cNvPr id="7" name="TextBox 7"/>
          <p:cNvSpPr txBox="1"/>
          <p:nvPr/>
        </p:nvSpPr>
        <p:spPr>
          <a:xfrm>
            <a:off x="1168904" y="1117141"/>
            <a:ext cx="8425239" cy="1974220"/>
          </a:xfrm>
          <a:prstGeom prst="rect">
            <a:avLst/>
          </a:prstGeom>
        </p:spPr>
        <p:txBody>
          <a:bodyPr lIns="0" tIns="0" rIns="0" bIns="0" rtlCol="0" anchor="t">
            <a:spAutoFit/>
          </a:bodyPr>
          <a:lstStyle/>
          <a:p>
            <a:pPr algn="just">
              <a:lnSpc>
                <a:spcPts val="7480"/>
              </a:lnSpc>
            </a:pPr>
            <a:r>
              <a:rPr lang="en-US" sz="8500" b="1">
                <a:solidFill>
                  <a:srgbClr val="800000"/>
                </a:solidFill>
                <a:latin typeface="Canva Sans Bold"/>
                <a:ea typeface="Canva Sans Bold"/>
                <a:cs typeface="Canva Sans Bold"/>
                <a:sym typeface="Canva Sans Bold"/>
              </a:rPr>
              <a:t>Fact_Demand Data Cleaning </a:t>
            </a:r>
          </a:p>
        </p:txBody>
      </p:sp>
      <p:sp>
        <p:nvSpPr>
          <p:cNvPr id="8" name="TextBox 8"/>
          <p:cNvSpPr txBox="1"/>
          <p:nvPr/>
        </p:nvSpPr>
        <p:spPr>
          <a:xfrm>
            <a:off x="1168904" y="3185801"/>
            <a:ext cx="10028483" cy="6147435"/>
          </a:xfrm>
          <a:prstGeom prst="rect">
            <a:avLst/>
          </a:prstGeom>
        </p:spPr>
        <p:txBody>
          <a:bodyPr lIns="0" tIns="0" rIns="0" bIns="0" rtlCol="0" anchor="t">
            <a:spAutoFit/>
          </a:bodyPr>
          <a:lstStyle/>
          <a:p>
            <a:pPr algn="just">
              <a:lnSpc>
                <a:spcPts val="4470"/>
              </a:lnSpc>
            </a:pPr>
            <a:r>
              <a:rPr lang="en-US" sz="3000">
                <a:solidFill>
                  <a:srgbClr val="FFFFFF"/>
                </a:solidFill>
                <a:latin typeface="Canva Sans"/>
                <a:ea typeface="Canva Sans"/>
                <a:cs typeface="Canva Sans"/>
                <a:sym typeface="Canva Sans"/>
              </a:rPr>
              <a:t>Cleaning procedures were accurately applied to the 243,200 records in the structured Fact_Demand table. Data types for foreign keys were optimized to Categorical for improved memory management. Critically, 61.485% of missing values in the Units_Ordered column were imputed using the Median value to ensure a robust estimate. Outliers (negative prices) were corrected using the absolute value function, and final checks confirmed zero duplicate rows and no logical inconsistencies between Units_Sold and Inventory_Level.</a:t>
            </a:r>
          </a:p>
        </p:txBody>
      </p:sp>
    </p:spTree>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C19A6B"/>
        </a:solidFill>
        <a:effectLst/>
      </p:bgPr>
    </p:bg>
    <p:spTree>
      <p:nvGrpSpPr>
        <p:cNvPr id="1" name=""/>
        <p:cNvGrpSpPr/>
        <p:nvPr/>
      </p:nvGrpSpPr>
      <p:grpSpPr>
        <a:xfrm>
          <a:off x="0" y="0"/>
          <a:ext cx="0" cy="0"/>
          <a:chOff x="0" y="0"/>
          <a:chExt cx="0" cy="0"/>
        </a:xfrm>
      </p:grpSpPr>
      <p:grpSp>
        <p:nvGrpSpPr>
          <p:cNvPr id="2" name="Group 2"/>
          <p:cNvGrpSpPr/>
          <p:nvPr/>
        </p:nvGrpSpPr>
        <p:grpSpPr>
          <a:xfrm>
            <a:off x="586449" y="4979629"/>
            <a:ext cx="6592871" cy="4009927"/>
            <a:chOff x="0" y="0"/>
            <a:chExt cx="1736394" cy="1056112"/>
          </a:xfrm>
        </p:grpSpPr>
        <p:sp>
          <p:nvSpPr>
            <p:cNvPr id="3" name="Freeform 3"/>
            <p:cNvSpPr/>
            <p:nvPr/>
          </p:nvSpPr>
          <p:spPr>
            <a:xfrm>
              <a:off x="0" y="0"/>
              <a:ext cx="1736394" cy="1056112"/>
            </a:xfrm>
            <a:custGeom>
              <a:avLst/>
              <a:gdLst/>
              <a:ahLst/>
              <a:cxnLst/>
              <a:rect l="l" t="t" r="r" b="b"/>
              <a:pathLst>
                <a:path w="1736394" h="1056112">
                  <a:moveTo>
                    <a:pt x="0" y="0"/>
                  </a:moveTo>
                  <a:lnTo>
                    <a:pt x="1736394" y="0"/>
                  </a:lnTo>
                  <a:lnTo>
                    <a:pt x="1736394" y="1056112"/>
                  </a:lnTo>
                  <a:lnTo>
                    <a:pt x="0" y="1056112"/>
                  </a:lnTo>
                  <a:close/>
                </a:path>
              </a:pathLst>
            </a:custGeom>
            <a:solidFill>
              <a:srgbClr val="232A35"/>
            </a:solidFill>
          </p:spPr>
          <p:txBody>
            <a:bodyPr/>
            <a:lstStyle/>
            <a:p>
              <a:endParaRPr lang="en-US"/>
            </a:p>
          </p:txBody>
        </p:sp>
        <p:sp>
          <p:nvSpPr>
            <p:cNvPr id="4" name="TextBox 4"/>
            <p:cNvSpPr txBox="1"/>
            <p:nvPr/>
          </p:nvSpPr>
          <p:spPr>
            <a:xfrm>
              <a:off x="0" y="-28575"/>
              <a:ext cx="1736394" cy="1084687"/>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1520531" y="2281180"/>
            <a:ext cx="7588518" cy="5943803"/>
            <a:chOff x="0" y="0"/>
            <a:chExt cx="1037711" cy="812800"/>
          </a:xfrm>
        </p:grpSpPr>
        <p:sp>
          <p:nvSpPr>
            <p:cNvPr id="6" name="Freeform 6"/>
            <p:cNvSpPr/>
            <p:nvPr/>
          </p:nvSpPr>
          <p:spPr>
            <a:xfrm>
              <a:off x="0" y="0"/>
              <a:ext cx="1037711" cy="812800"/>
            </a:xfrm>
            <a:custGeom>
              <a:avLst/>
              <a:gdLst/>
              <a:ahLst/>
              <a:cxnLst/>
              <a:rect l="l" t="t" r="r" b="b"/>
              <a:pathLst>
                <a:path w="1037711" h="812800">
                  <a:moveTo>
                    <a:pt x="0" y="0"/>
                  </a:moveTo>
                  <a:lnTo>
                    <a:pt x="1037711" y="0"/>
                  </a:lnTo>
                  <a:lnTo>
                    <a:pt x="1037711" y="812800"/>
                  </a:lnTo>
                  <a:lnTo>
                    <a:pt x="0" y="812800"/>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7" name="Group 7"/>
          <p:cNvGrpSpPr/>
          <p:nvPr/>
        </p:nvGrpSpPr>
        <p:grpSpPr>
          <a:xfrm rot="-10800000">
            <a:off x="1520531" y="2281180"/>
            <a:ext cx="7588518" cy="5943803"/>
            <a:chOff x="0" y="0"/>
            <a:chExt cx="1998622" cy="1565446"/>
          </a:xfrm>
        </p:grpSpPr>
        <p:sp>
          <p:nvSpPr>
            <p:cNvPr id="8" name="Freeform 8"/>
            <p:cNvSpPr/>
            <p:nvPr/>
          </p:nvSpPr>
          <p:spPr>
            <a:xfrm>
              <a:off x="0" y="0"/>
              <a:ext cx="1998622" cy="1565446"/>
            </a:xfrm>
            <a:custGeom>
              <a:avLst/>
              <a:gdLst/>
              <a:ahLst/>
              <a:cxnLst/>
              <a:rect l="l" t="t" r="r" b="b"/>
              <a:pathLst>
                <a:path w="1998622" h="1565446">
                  <a:moveTo>
                    <a:pt x="0" y="0"/>
                  </a:moveTo>
                  <a:lnTo>
                    <a:pt x="1998622" y="0"/>
                  </a:lnTo>
                  <a:lnTo>
                    <a:pt x="1998622" y="1565446"/>
                  </a:lnTo>
                  <a:lnTo>
                    <a:pt x="0" y="1565446"/>
                  </a:lnTo>
                  <a:close/>
                </a:path>
              </a:pathLst>
            </a:custGeom>
            <a:gradFill rotWithShape="1">
              <a:gsLst>
                <a:gs pos="0">
                  <a:srgbClr val="A9A9A9">
                    <a:alpha val="100000"/>
                  </a:srgbClr>
                </a:gs>
                <a:gs pos="100000">
                  <a:srgbClr val="000000">
                    <a:alpha val="0"/>
                  </a:srgbClr>
                </a:gs>
              </a:gsLst>
              <a:lin ang="5400000"/>
            </a:gradFill>
          </p:spPr>
          <p:txBody>
            <a:bodyPr/>
            <a:lstStyle/>
            <a:p>
              <a:endParaRPr lang="en-US"/>
            </a:p>
          </p:txBody>
        </p:sp>
        <p:sp>
          <p:nvSpPr>
            <p:cNvPr id="9" name="TextBox 9"/>
            <p:cNvSpPr txBox="1"/>
            <p:nvPr/>
          </p:nvSpPr>
          <p:spPr>
            <a:xfrm>
              <a:off x="0" y="-28575"/>
              <a:ext cx="1998622" cy="1594021"/>
            </a:xfrm>
            <a:prstGeom prst="rect">
              <a:avLst/>
            </a:prstGeom>
          </p:spPr>
          <p:txBody>
            <a:bodyPr lIns="50800" tIns="50800" rIns="50800" bIns="50800" rtlCol="0" anchor="ctr"/>
            <a:lstStyle/>
            <a:p>
              <a:pPr algn="ctr">
                <a:lnSpc>
                  <a:spcPts val="2520"/>
                </a:lnSpc>
              </a:pPr>
              <a:endParaRPr/>
            </a:p>
          </p:txBody>
        </p:sp>
      </p:grpSp>
      <p:sp>
        <p:nvSpPr>
          <p:cNvPr id="10" name="TextBox 10"/>
          <p:cNvSpPr txBox="1"/>
          <p:nvPr/>
        </p:nvSpPr>
        <p:spPr>
          <a:xfrm>
            <a:off x="9330711" y="1095725"/>
            <a:ext cx="7588518" cy="1974220"/>
          </a:xfrm>
          <a:prstGeom prst="rect">
            <a:avLst/>
          </a:prstGeom>
        </p:spPr>
        <p:txBody>
          <a:bodyPr lIns="0" tIns="0" rIns="0" bIns="0" rtlCol="0" anchor="t">
            <a:spAutoFit/>
          </a:bodyPr>
          <a:lstStyle/>
          <a:p>
            <a:pPr algn="just">
              <a:lnSpc>
                <a:spcPts val="7480"/>
              </a:lnSpc>
            </a:pPr>
            <a:r>
              <a:rPr lang="en-US" sz="8500" b="1">
                <a:solidFill>
                  <a:srgbClr val="800000"/>
                </a:solidFill>
                <a:latin typeface="Canva Sans Bold"/>
                <a:ea typeface="Canva Sans Bold"/>
                <a:cs typeface="Canva Sans Bold"/>
                <a:sym typeface="Canva Sans Bold"/>
              </a:rPr>
              <a:t>Conclusion </a:t>
            </a:r>
          </a:p>
          <a:p>
            <a:pPr algn="just">
              <a:lnSpc>
                <a:spcPts val="7480"/>
              </a:lnSpc>
            </a:pPr>
            <a:r>
              <a:rPr lang="en-US" sz="8500" b="1">
                <a:solidFill>
                  <a:srgbClr val="FFFFFF"/>
                </a:solidFill>
                <a:latin typeface="Canva Sans Bold"/>
                <a:ea typeface="Canva Sans Bold"/>
                <a:cs typeface="Canva Sans Bold"/>
                <a:sym typeface="Canva Sans Bold"/>
              </a:rPr>
              <a:t>&amp; Export </a:t>
            </a:r>
          </a:p>
        </p:txBody>
      </p:sp>
      <p:sp>
        <p:nvSpPr>
          <p:cNvPr id="11" name="TextBox 11"/>
          <p:cNvSpPr txBox="1"/>
          <p:nvPr/>
        </p:nvSpPr>
        <p:spPr>
          <a:xfrm>
            <a:off x="9330711" y="3301015"/>
            <a:ext cx="8370840" cy="6147435"/>
          </a:xfrm>
          <a:prstGeom prst="rect">
            <a:avLst/>
          </a:prstGeom>
        </p:spPr>
        <p:txBody>
          <a:bodyPr lIns="0" tIns="0" rIns="0" bIns="0" rtlCol="0" anchor="t">
            <a:spAutoFit/>
          </a:bodyPr>
          <a:lstStyle/>
          <a:p>
            <a:pPr algn="just">
              <a:lnSpc>
                <a:spcPts val="4470"/>
              </a:lnSpc>
            </a:pPr>
            <a:r>
              <a:rPr lang="en-US" sz="3000">
                <a:solidFill>
                  <a:srgbClr val="FFFFFF"/>
                </a:solidFill>
                <a:latin typeface="Canva Sans"/>
                <a:ea typeface="Canva Sans"/>
                <a:cs typeface="Canva Sans"/>
                <a:sym typeface="Canva Sans"/>
              </a:rPr>
              <a:t>Following the accurate dimensional modeling and detailed cleaning process, the Fact_Demand dataset is now fully prepared for advanced analytical tasks. All data types have been optimized, missing values have been robustly imputed, outliers have been corrected based on business rules, and the final dataset is free of duplicates and logical inconsistencies. </a:t>
            </a:r>
          </a:p>
          <a:p>
            <a:pPr algn="just">
              <a:lnSpc>
                <a:spcPts val="4470"/>
              </a:lnSpc>
            </a:pPr>
            <a:r>
              <a:rPr lang="en-US" sz="3000">
                <a:solidFill>
                  <a:srgbClr val="FFFFFF"/>
                </a:solidFill>
                <a:latin typeface="Canva Sans"/>
                <a:ea typeface="Canva Sans"/>
                <a:cs typeface="Canva Sans"/>
                <a:sym typeface="Canva Sans"/>
              </a:rPr>
              <a:t>The final, clean fact table was exported to the file 'Fact_Demand_Cleaned.csv'. </a:t>
            </a:r>
          </a:p>
        </p:txBody>
      </p:sp>
    </p:spTree>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C19A6B"/>
        </a:solidFill>
        <a:effectLst/>
      </p:bgPr>
    </p:bg>
    <p:spTree>
      <p:nvGrpSpPr>
        <p:cNvPr id="1" name=""/>
        <p:cNvGrpSpPr/>
        <p:nvPr/>
      </p:nvGrpSpPr>
      <p:grpSpPr>
        <a:xfrm>
          <a:off x="0" y="0"/>
          <a:ext cx="0" cy="0"/>
          <a:chOff x="0" y="0"/>
          <a:chExt cx="0" cy="0"/>
        </a:xfrm>
      </p:grpSpPr>
      <p:grpSp>
        <p:nvGrpSpPr>
          <p:cNvPr id="2" name="Group 2"/>
          <p:cNvGrpSpPr/>
          <p:nvPr/>
        </p:nvGrpSpPr>
        <p:grpSpPr>
          <a:xfrm>
            <a:off x="10972282" y="2914050"/>
            <a:ext cx="6166489" cy="5488178"/>
            <a:chOff x="0" y="0"/>
            <a:chExt cx="626925" cy="557964"/>
          </a:xfrm>
        </p:grpSpPr>
        <p:sp>
          <p:nvSpPr>
            <p:cNvPr id="3" name="Freeform 3"/>
            <p:cNvSpPr/>
            <p:nvPr/>
          </p:nvSpPr>
          <p:spPr>
            <a:xfrm>
              <a:off x="0" y="0"/>
              <a:ext cx="626925" cy="557964"/>
            </a:xfrm>
            <a:custGeom>
              <a:avLst/>
              <a:gdLst/>
              <a:ahLst/>
              <a:cxnLst/>
              <a:rect l="l" t="t" r="r" b="b"/>
              <a:pathLst>
                <a:path w="626925" h="557964">
                  <a:moveTo>
                    <a:pt x="0" y="0"/>
                  </a:moveTo>
                  <a:lnTo>
                    <a:pt x="626925" y="0"/>
                  </a:lnTo>
                  <a:lnTo>
                    <a:pt x="626925" y="557964"/>
                  </a:lnTo>
                  <a:lnTo>
                    <a:pt x="0" y="557964"/>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4" name="Group 4"/>
          <p:cNvGrpSpPr/>
          <p:nvPr/>
        </p:nvGrpSpPr>
        <p:grpSpPr>
          <a:xfrm>
            <a:off x="1028700" y="1491083"/>
            <a:ext cx="11187885" cy="7767217"/>
            <a:chOff x="0" y="0"/>
            <a:chExt cx="2946604" cy="2045687"/>
          </a:xfrm>
        </p:grpSpPr>
        <p:sp>
          <p:nvSpPr>
            <p:cNvPr id="5" name="Freeform 5"/>
            <p:cNvSpPr/>
            <p:nvPr/>
          </p:nvSpPr>
          <p:spPr>
            <a:xfrm>
              <a:off x="0" y="0"/>
              <a:ext cx="2946603" cy="2045687"/>
            </a:xfrm>
            <a:custGeom>
              <a:avLst/>
              <a:gdLst/>
              <a:ahLst/>
              <a:cxnLst/>
              <a:rect l="l" t="t" r="r" b="b"/>
              <a:pathLst>
                <a:path w="2946603" h="2045687">
                  <a:moveTo>
                    <a:pt x="0" y="0"/>
                  </a:moveTo>
                  <a:lnTo>
                    <a:pt x="2946603" y="0"/>
                  </a:lnTo>
                  <a:lnTo>
                    <a:pt x="2946603" y="2045687"/>
                  </a:lnTo>
                  <a:lnTo>
                    <a:pt x="0" y="2045687"/>
                  </a:lnTo>
                  <a:close/>
                </a:path>
              </a:pathLst>
            </a:custGeom>
            <a:solidFill>
              <a:srgbClr val="232A35"/>
            </a:solidFill>
          </p:spPr>
          <p:txBody>
            <a:bodyPr/>
            <a:lstStyle/>
            <a:p>
              <a:endParaRPr lang="en-US"/>
            </a:p>
          </p:txBody>
        </p:sp>
        <p:sp>
          <p:nvSpPr>
            <p:cNvPr id="6" name="TextBox 6"/>
            <p:cNvSpPr txBox="1"/>
            <p:nvPr/>
          </p:nvSpPr>
          <p:spPr>
            <a:xfrm>
              <a:off x="0" y="-28575"/>
              <a:ext cx="2946604" cy="2074262"/>
            </a:xfrm>
            <a:prstGeom prst="rect">
              <a:avLst/>
            </a:prstGeom>
          </p:spPr>
          <p:txBody>
            <a:bodyPr lIns="50800" tIns="50800" rIns="50800" bIns="50800" rtlCol="0" anchor="ctr"/>
            <a:lstStyle/>
            <a:p>
              <a:pPr algn="ctr">
                <a:lnSpc>
                  <a:spcPts val="2520"/>
                </a:lnSpc>
              </a:pPr>
              <a:endParaRPr/>
            </a:p>
          </p:txBody>
        </p:sp>
      </p:grpSp>
      <p:sp>
        <p:nvSpPr>
          <p:cNvPr id="7" name="TextBox 7"/>
          <p:cNvSpPr txBox="1"/>
          <p:nvPr/>
        </p:nvSpPr>
        <p:spPr>
          <a:xfrm>
            <a:off x="1505664" y="632560"/>
            <a:ext cx="7588518" cy="1974220"/>
          </a:xfrm>
          <a:prstGeom prst="rect">
            <a:avLst/>
          </a:prstGeom>
        </p:spPr>
        <p:txBody>
          <a:bodyPr lIns="0" tIns="0" rIns="0" bIns="0" rtlCol="0" anchor="t">
            <a:spAutoFit/>
          </a:bodyPr>
          <a:lstStyle/>
          <a:p>
            <a:pPr algn="just">
              <a:lnSpc>
                <a:spcPts val="7480"/>
              </a:lnSpc>
            </a:pPr>
            <a:r>
              <a:rPr lang="en-US" sz="8500" b="1">
                <a:solidFill>
                  <a:srgbClr val="800000"/>
                </a:solidFill>
                <a:latin typeface="Canva Sans Bold"/>
                <a:ea typeface="Canva Sans Bold"/>
                <a:cs typeface="Canva Sans Bold"/>
                <a:sym typeface="Canva Sans Bold"/>
              </a:rPr>
              <a:t>Data </a:t>
            </a:r>
            <a:r>
              <a:rPr lang="en-US" sz="8500" b="1">
                <a:solidFill>
                  <a:srgbClr val="FFFFFF"/>
                </a:solidFill>
                <a:latin typeface="Canva Sans Bold"/>
                <a:ea typeface="Canva Sans Bold"/>
                <a:cs typeface="Canva Sans Bold"/>
                <a:sym typeface="Canva Sans Bold"/>
              </a:rPr>
              <a:t>Visualization </a:t>
            </a:r>
          </a:p>
        </p:txBody>
      </p:sp>
      <p:sp>
        <p:nvSpPr>
          <p:cNvPr id="8" name="TextBox 8"/>
          <p:cNvSpPr txBox="1"/>
          <p:nvPr/>
        </p:nvSpPr>
        <p:spPr>
          <a:xfrm>
            <a:off x="1505664" y="2837850"/>
            <a:ext cx="10247876" cy="6147435"/>
          </a:xfrm>
          <a:prstGeom prst="rect">
            <a:avLst/>
          </a:prstGeom>
        </p:spPr>
        <p:txBody>
          <a:bodyPr lIns="0" tIns="0" rIns="0" bIns="0" rtlCol="0" anchor="t">
            <a:spAutoFit/>
          </a:bodyPr>
          <a:lstStyle/>
          <a:p>
            <a:pPr algn="just">
              <a:lnSpc>
                <a:spcPts val="4470"/>
              </a:lnSpc>
            </a:pPr>
            <a:r>
              <a:rPr lang="en-US" sz="3000">
                <a:solidFill>
                  <a:srgbClr val="FFFFFF"/>
                </a:solidFill>
                <a:latin typeface="Canva Sans"/>
                <a:ea typeface="Canva Sans"/>
                <a:cs typeface="Canva Sans"/>
                <a:sym typeface="Canva Sans"/>
              </a:rPr>
              <a:t>Advanced visualization was utilized across four dashboards focusing on Finance, Inventory, Pricing, and External Factors. Key findings included a critical gap in the Fulfillment Rate (Units Sold vs. Units Ordered) and a strong linear relationship between Ordered Units and Demand. The analysis highlighted cross-price elasticity due to alignment with competitor pricing. Furthermore, the Pearson Correlation of 0.00 between the Pandemic Flag and overall Demand suggested a non-linear crisis impact related to distribution channels, not a total demand collapse.</a:t>
            </a:r>
          </a:p>
        </p:txBody>
      </p:sp>
    </p:spTree>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C19A6B"/>
        </a:solidFill>
        <a:effectLst/>
      </p:bgPr>
    </p:bg>
    <p:spTree>
      <p:nvGrpSpPr>
        <p:cNvPr id="1" name=""/>
        <p:cNvGrpSpPr/>
        <p:nvPr/>
      </p:nvGrpSpPr>
      <p:grpSpPr>
        <a:xfrm>
          <a:off x="0" y="0"/>
          <a:ext cx="0" cy="0"/>
          <a:chOff x="0" y="0"/>
          <a:chExt cx="0" cy="0"/>
        </a:xfrm>
      </p:grpSpPr>
      <p:grpSp>
        <p:nvGrpSpPr>
          <p:cNvPr id="2" name="Group 2"/>
          <p:cNvGrpSpPr/>
          <p:nvPr/>
        </p:nvGrpSpPr>
        <p:grpSpPr>
          <a:xfrm>
            <a:off x="3085697" y="1953825"/>
            <a:ext cx="14173603" cy="8077200"/>
            <a:chOff x="0" y="0"/>
            <a:chExt cx="3732965" cy="2127328"/>
          </a:xfrm>
        </p:grpSpPr>
        <p:sp>
          <p:nvSpPr>
            <p:cNvPr id="3" name="Freeform 3"/>
            <p:cNvSpPr/>
            <p:nvPr/>
          </p:nvSpPr>
          <p:spPr>
            <a:xfrm>
              <a:off x="0" y="0"/>
              <a:ext cx="3732966" cy="2127328"/>
            </a:xfrm>
            <a:custGeom>
              <a:avLst/>
              <a:gdLst/>
              <a:ahLst/>
              <a:cxnLst/>
              <a:rect l="l" t="t" r="r" b="b"/>
              <a:pathLst>
                <a:path w="3732966" h="2127328">
                  <a:moveTo>
                    <a:pt x="0" y="0"/>
                  </a:moveTo>
                  <a:lnTo>
                    <a:pt x="3732966" y="0"/>
                  </a:lnTo>
                  <a:lnTo>
                    <a:pt x="3732966" y="2127328"/>
                  </a:lnTo>
                  <a:lnTo>
                    <a:pt x="0" y="2127328"/>
                  </a:lnTo>
                  <a:close/>
                </a:path>
              </a:pathLst>
            </a:custGeom>
            <a:solidFill>
              <a:srgbClr val="232A35"/>
            </a:solidFill>
          </p:spPr>
          <p:txBody>
            <a:bodyPr/>
            <a:lstStyle/>
            <a:p>
              <a:endParaRPr lang="en-US"/>
            </a:p>
          </p:txBody>
        </p:sp>
        <p:sp>
          <p:nvSpPr>
            <p:cNvPr id="4" name="TextBox 4"/>
            <p:cNvSpPr txBox="1"/>
            <p:nvPr/>
          </p:nvSpPr>
          <p:spPr>
            <a:xfrm>
              <a:off x="0" y="-28575"/>
              <a:ext cx="3732965" cy="2155903"/>
            </a:xfrm>
            <a:prstGeom prst="rect">
              <a:avLst/>
            </a:prstGeom>
          </p:spPr>
          <p:txBody>
            <a:bodyPr lIns="50800" tIns="50800" rIns="50800" bIns="50800" rtlCol="0" anchor="ctr"/>
            <a:lstStyle/>
            <a:p>
              <a:pPr algn="ctr">
                <a:lnSpc>
                  <a:spcPts val="2520"/>
                </a:lnSpc>
              </a:pPr>
              <a:endParaRPr/>
            </a:p>
          </p:txBody>
        </p:sp>
      </p:grpSp>
      <p:sp>
        <p:nvSpPr>
          <p:cNvPr id="5" name="Freeform 5"/>
          <p:cNvSpPr/>
          <p:nvPr/>
        </p:nvSpPr>
        <p:spPr>
          <a:xfrm>
            <a:off x="2745113" y="1663805"/>
            <a:ext cx="13960240" cy="7862344"/>
          </a:xfrm>
          <a:custGeom>
            <a:avLst/>
            <a:gdLst/>
            <a:ahLst/>
            <a:cxnLst/>
            <a:rect l="l" t="t" r="r" b="b"/>
            <a:pathLst>
              <a:path w="13960240" h="7862344">
                <a:moveTo>
                  <a:pt x="0" y="0"/>
                </a:moveTo>
                <a:lnTo>
                  <a:pt x="13960241" y="0"/>
                </a:lnTo>
                <a:lnTo>
                  <a:pt x="13960241" y="7862344"/>
                </a:lnTo>
                <a:lnTo>
                  <a:pt x="0" y="7862344"/>
                </a:lnTo>
                <a:lnTo>
                  <a:pt x="0" y="0"/>
                </a:lnTo>
                <a:close/>
              </a:path>
            </a:pathLst>
          </a:custGeom>
          <a:blipFill>
            <a:blip r:embed="rId2" cstate="print">
              <a:extLst>
                <a:ext uri="{28A0092B-C50C-407E-A947-70E740481C1C}">
                  <a14:useLocalDpi xmlns:a14="http://schemas.microsoft.com/office/drawing/2010/main"/>
                </a:ext>
              </a:extLst>
            </a:blip>
            <a:stretch>
              <a:fillRect l="-123"/>
            </a:stretch>
          </a:blipFill>
        </p:spPr>
        <p:txBody>
          <a:bodyPr/>
          <a:lstStyle/>
          <a:p>
            <a:endParaRPr lang="en-US"/>
          </a:p>
        </p:txBody>
      </p:sp>
      <p:sp>
        <p:nvSpPr>
          <p:cNvPr id="6" name="TextBox 6"/>
          <p:cNvSpPr txBox="1"/>
          <p:nvPr/>
        </p:nvSpPr>
        <p:spPr>
          <a:xfrm>
            <a:off x="338292" y="451803"/>
            <a:ext cx="10340911" cy="1031245"/>
          </a:xfrm>
          <a:prstGeom prst="rect">
            <a:avLst/>
          </a:prstGeom>
        </p:spPr>
        <p:txBody>
          <a:bodyPr lIns="0" tIns="0" rIns="0" bIns="0" rtlCol="0" anchor="t">
            <a:spAutoFit/>
          </a:bodyPr>
          <a:lstStyle/>
          <a:p>
            <a:pPr algn="just">
              <a:lnSpc>
                <a:spcPts val="7480"/>
              </a:lnSpc>
            </a:pPr>
            <a:r>
              <a:rPr lang="en-US" sz="8500" b="1">
                <a:solidFill>
                  <a:srgbClr val="800000"/>
                </a:solidFill>
                <a:latin typeface="Canva Sans Bold"/>
                <a:ea typeface="Canva Sans Bold"/>
                <a:cs typeface="Canva Sans Bold"/>
                <a:sym typeface="Canva Sans Bold"/>
              </a:rPr>
              <a:t>Dashboard </a:t>
            </a:r>
            <a:r>
              <a:rPr lang="en-US" sz="8500" b="1">
                <a:solidFill>
                  <a:srgbClr val="FFFFFF"/>
                </a:solidFill>
                <a:latin typeface="Canva Sans Bold"/>
                <a:ea typeface="Canva Sans Bold"/>
                <a:cs typeface="Canva Sans Bold"/>
                <a:sym typeface="Canva Sans Bold"/>
              </a:rPr>
              <a:t>1</a:t>
            </a: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C19A6B"/>
        </a:solidFill>
        <a:effectLst/>
      </p:bgPr>
    </p:bg>
    <p:spTree>
      <p:nvGrpSpPr>
        <p:cNvPr id="1" name=""/>
        <p:cNvGrpSpPr/>
        <p:nvPr/>
      </p:nvGrpSpPr>
      <p:grpSpPr>
        <a:xfrm>
          <a:off x="0" y="0"/>
          <a:ext cx="0" cy="0"/>
          <a:chOff x="0" y="0"/>
          <a:chExt cx="0" cy="0"/>
        </a:xfrm>
      </p:grpSpPr>
      <p:grpSp>
        <p:nvGrpSpPr>
          <p:cNvPr id="2" name="Group 2"/>
          <p:cNvGrpSpPr/>
          <p:nvPr/>
        </p:nvGrpSpPr>
        <p:grpSpPr>
          <a:xfrm>
            <a:off x="3085697" y="1953825"/>
            <a:ext cx="14173603" cy="8077200"/>
            <a:chOff x="0" y="0"/>
            <a:chExt cx="3732965" cy="2127328"/>
          </a:xfrm>
        </p:grpSpPr>
        <p:sp>
          <p:nvSpPr>
            <p:cNvPr id="3" name="Freeform 3"/>
            <p:cNvSpPr/>
            <p:nvPr/>
          </p:nvSpPr>
          <p:spPr>
            <a:xfrm>
              <a:off x="0" y="0"/>
              <a:ext cx="3732966" cy="2127328"/>
            </a:xfrm>
            <a:custGeom>
              <a:avLst/>
              <a:gdLst/>
              <a:ahLst/>
              <a:cxnLst/>
              <a:rect l="l" t="t" r="r" b="b"/>
              <a:pathLst>
                <a:path w="3732966" h="2127328">
                  <a:moveTo>
                    <a:pt x="0" y="0"/>
                  </a:moveTo>
                  <a:lnTo>
                    <a:pt x="3732966" y="0"/>
                  </a:lnTo>
                  <a:lnTo>
                    <a:pt x="3732966" y="2127328"/>
                  </a:lnTo>
                  <a:lnTo>
                    <a:pt x="0" y="2127328"/>
                  </a:lnTo>
                  <a:close/>
                </a:path>
              </a:pathLst>
            </a:custGeom>
            <a:solidFill>
              <a:srgbClr val="232A35"/>
            </a:solidFill>
          </p:spPr>
          <p:txBody>
            <a:bodyPr/>
            <a:lstStyle/>
            <a:p>
              <a:endParaRPr lang="en-US"/>
            </a:p>
          </p:txBody>
        </p:sp>
        <p:sp>
          <p:nvSpPr>
            <p:cNvPr id="4" name="TextBox 4"/>
            <p:cNvSpPr txBox="1"/>
            <p:nvPr/>
          </p:nvSpPr>
          <p:spPr>
            <a:xfrm>
              <a:off x="0" y="-28575"/>
              <a:ext cx="3732965" cy="2155903"/>
            </a:xfrm>
            <a:prstGeom prst="rect">
              <a:avLst/>
            </a:prstGeom>
          </p:spPr>
          <p:txBody>
            <a:bodyPr lIns="50800" tIns="50800" rIns="50800" bIns="50800" rtlCol="0" anchor="ctr"/>
            <a:lstStyle/>
            <a:p>
              <a:pPr algn="ctr">
                <a:lnSpc>
                  <a:spcPts val="2520"/>
                </a:lnSpc>
              </a:pPr>
              <a:endParaRPr/>
            </a:p>
          </p:txBody>
        </p:sp>
      </p:grpSp>
      <p:sp>
        <p:nvSpPr>
          <p:cNvPr id="5" name="Freeform 5"/>
          <p:cNvSpPr/>
          <p:nvPr/>
        </p:nvSpPr>
        <p:spPr>
          <a:xfrm>
            <a:off x="2745113" y="1663805"/>
            <a:ext cx="13960240" cy="7862344"/>
          </a:xfrm>
          <a:custGeom>
            <a:avLst/>
            <a:gdLst/>
            <a:ahLst/>
            <a:cxnLst/>
            <a:rect l="l" t="t" r="r" b="b"/>
            <a:pathLst>
              <a:path w="13960240" h="7862344">
                <a:moveTo>
                  <a:pt x="0" y="0"/>
                </a:moveTo>
                <a:lnTo>
                  <a:pt x="13960241" y="0"/>
                </a:lnTo>
                <a:lnTo>
                  <a:pt x="13960241" y="7862344"/>
                </a:lnTo>
                <a:lnTo>
                  <a:pt x="0" y="7862344"/>
                </a:lnTo>
                <a:lnTo>
                  <a:pt x="0" y="0"/>
                </a:lnTo>
                <a:close/>
              </a:path>
            </a:pathLst>
          </a:custGeom>
          <a:blipFill>
            <a:blip r:embed="rId2" cstate="print">
              <a:extLst>
                <a:ext uri="{28A0092B-C50C-407E-A947-70E740481C1C}">
                  <a14:useLocalDpi xmlns:a14="http://schemas.microsoft.com/office/drawing/2010/main"/>
                </a:ext>
              </a:extLst>
            </a:blip>
            <a:stretch>
              <a:fillRect l="-123"/>
            </a:stretch>
          </a:blipFill>
        </p:spPr>
        <p:txBody>
          <a:bodyPr/>
          <a:lstStyle/>
          <a:p>
            <a:endParaRPr lang="en-US"/>
          </a:p>
        </p:txBody>
      </p:sp>
      <p:sp>
        <p:nvSpPr>
          <p:cNvPr id="6" name="Freeform 6"/>
          <p:cNvSpPr/>
          <p:nvPr/>
        </p:nvSpPr>
        <p:spPr>
          <a:xfrm>
            <a:off x="2745113" y="1663805"/>
            <a:ext cx="13960240" cy="7852635"/>
          </a:xfrm>
          <a:custGeom>
            <a:avLst/>
            <a:gdLst/>
            <a:ahLst/>
            <a:cxnLst/>
            <a:rect l="l" t="t" r="r" b="b"/>
            <a:pathLst>
              <a:path w="13960240" h="7852635">
                <a:moveTo>
                  <a:pt x="0" y="0"/>
                </a:moveTo>
                <a:lnTo>
                  <a:pt x="13960241" y="0"/>
                </a:lnTo>
                <a:lnTo>
                  <a:pt x="13960241" y="7852635"/>
                </a:lnTo>
                <a:lnTo>
                  <a:pt x="0" y="7852635"/>
                </a:lnTo>
                <a:lnTo>
                  <a:pt x="0" y="0"/>
                </a:lnTo>
                <a:close/>
              </a:path>
            </a:pathLst>
          </a:custGeom>
          <a:blipFill>
            <a:blip r:embed="rId3"/>
            <a:stretch>
              <a:fillRect/>
            </a:stretch>
          </a:blipFill>
        </p:spPr>
        <p:txBody>
          <a:bodyPr/>
          <a:lstStyle/>
          <a:p>
            <a:endParaRPr lang="en-US"/>
          </a:p>
        </p:txBody>
      </p:sp>
      <p:sp>
        <p:nvSpPr>
          <p:cNvPr id="7" name="TextBox 7"/>
          <p:cNvSpPr txBox="1"/>
          <p:nvPr/>
        </p:nvSpPr>
        <p:spPr>
          <a:xfrm>
            <a:off x="338292" y="451803"/>
            <a:ext cx="10340911" cy="1031245"/>
          </a:xfrm>
          <a:prstGeom prst="rect">
            <a:avLst/>
          </a:prstGeom>
        </p:spPr>
        <p:txBody>
          <a:bodyPr lIns="0" tIns="0" rIns="0" bIns="0" rtlCol="0" anchor="t">
            <a:spAutoFit/>
          </a:bodyPr>
          <a:lstStyle/>
          <a:p>
            <a:pPr algn="just">
              <a:lnSpc>
                <a:spcPts val="7480"/>
              </a:lnSpc>
            </a:pPr>
            <a:r>
              <a:rPr lang="en-US" sz="8500" b="1">
                <a:solidFill>
                  <a:srgbClr val="800000"/>
                </a:solidFill>
                <a:latin typeface="Canva Sans Bold"/>
                <a:ea typeface="Canva Sans Bold"/>
                <a:cs typeface="Canva Sans Bold"/>
                <a:sym typeface="Canva Sans Bold"/>
              </a:rPr>
              <a:t>Dashboard </a:t>
            </a:r>
            <a:r>
              <a:rPr lang="en-US" sz="8500" b="1">
                <a:solidFill>
                  <a:srgbClr val="FFFFFF"/>
                </a:solidFill>
                <a:latin typeface="Canva Sans Bold"/>
                <a:ea typeface="Canva Sans Bold"/>
                <a:cs typeface="Canva Sans Bold"/>
                <a:sym typeface="Canva Sans Bold"/>
              </a:rPr>
              <a:t>2</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a:off x="-266700" y="2706163"/>
            <a:ext cx="18554700" cy="7826524"/>
            <a:chOff x="0" y="0"/>
            <a:chExt cx="4886835" cy="2061307"/>
          </a:xfrm>
        </p:grpSpPr>
        <p:sp>
          <p:nvSpPr>
            <p:cNvPr id="3" name="Freeform 3"/>
            <p:cNvSpPr/>
            <p:nvPr/>
          </p:nvSpPr>
          <p:spPr>
            <a:xfrm>
              <a:off x="0" y="0"/>
              <a:ext cx="4886835" cy="2061307"/>
            </a:xfrm>
            <a:custGeom>
              <a:avLst/>
              <a:gdLst/>
              <a:ahLst/>
              <a:cxnLst/>
              <a:rect l="l" t="t" r="r" b="b"/>
              <a:pathLst>
                <a:path w="4886835" h="2061307">
                  <a:moveTo>
                    <a:pt x="0" y="0"/>
                  </a:moveTo>
                  <a:lnTo>
                    <a:pt x="4886835" y="0"/>
                  </a:lnTo>
                  <a:lnTo>
                    <a:pt x="4886835" y="2061307"/>
                  </a:lnTo>
                  <a:lnTo>
                    <a:pt x="0" y="2061307"/>
                  </a:lnTo>
                  <a:close/>
                </a:path>
              </a:pathLst>
            </a:custGeom>
            <a:solidFill>
              <a:srgbClr val="C19A6B"/>
            </a:solidFill>
          </p:spPr>
          <p:txBody>
            <a:bodyPr/>
            <a:lstStyle/>
            <a:p>
              <a:endParaRPr lang="en-US"/>
            </a:p>
          </p:txBody>
        </p:sp>
        <p:sp>
          <p:nvSpPr>
            <p:cNvPr id="4" name="TextBox 4"/>
            <p:cNvSpPr txBox="1"/>
            <p:nvPr/>
          </p:nvSpPr>
          <p:spPr>
            <a:xfrm>
              <a:off x="0" y="-28575"/>
              <a:ext cx="4886835" cy="2089882"/>
            </a:xfrm>
            <a:prstGeom prst="rect">
              <a:avLst/>
            </a:prstGeom>
          </p:spPr>
          <p:txBody>
            <a:bodyPr lIns="50800" tIns="50800" rIns="50800" bIns="50800" rtlCol="0" anchor="ctr"/>
            <a:lstStyle/>
            <a:p>
              <a:pPr algn="ctr">
                <a:lnSpc>
                  <a:spcPts val="2520"/>
                </a:lnSpc>
              </a:pPr>
              <a:endParaRPr/>
            </a:p>
          </p:txBody>
        </p:sp>
      </p:grpSp>
      <p:sp>
        <p:nvSpPr>
          <p:cNvPr id="5" name="TextBox 5"/>
          <p:cNvSpPr txBox="1"/>
          <p:nvPr/>
        </p:nvSpPr>
        <p:spPr>
          <a:xfrm>
            <a:off x="1028700" y="1162050"/>
            <a:ext cx="16230600" cy="954786"/>
          </a:xfrm>
          <a:prstGeom prst="rect">
            <a:avLst/>
          </a:prstGeom>
        </p:spPr>
        <p:txBody>
          <a:bodyPr lIns="0" tIns="0" rIns="0" bIns="0" rtlCol="0" anchor="t">
            <a:spAutoFit/>
          </a:bodyPr>
          <a:lstStyle/>
          <a:p>
            <a:pPr algn="just">
              <a:lnSpc>
                <a:spcPts val="7272"/>
              </a:lnSpc>
            </a:pPr>
            <a:r>
              <a:rPr lang="en-US" sz="7200" b="1">
                <a:solidFill>
                  <a:srgbClr val="FFFFFF"/>
                </a:solidFill>
                <a:latin typeface="Canva Sans Bold"/>
                <a:ea typeface="Canva Sans Bold"/>
                <a:cs typeface="Canva Sans Bold"/>
                <a:sym typeface="Canva Sans Bold"/>
              </a:rPr>
              <a:t>Retail Stores Inventory and Demand </a:t>
            </a:r>
          </a:p>
        </p:txBody>
      </p:sp>
      <p:sp>
        <p:nvSpPr>
          <p:cNvPr id="6" name="TextBox 6"/>
          <p:cNvSpPr txBox="1"/>
          <p:nvPr/>
        </p:nvSpPr>
        <p:spPr>
          <a:xfrm>
            <a:off x="13853369" y="4511351"/>
            <a:ext cx="2577834" cy="5359146"/>
          </a:xfrm>
          <a:prstGeom prst="rect">
            <a:avLst/>
          </a:prstGeom>
        </p:spPr>
        <p:txBody>
          <a:bodyPr lIns="0" tIns="0" rIns="0" bIns="0" rtlCol="0" anchor="t">
            <a:spAutoFit/>
          </a:bodyPr>
          <a:lstStyle/>
          <a:p>
            <a:pPr algn="just">
              <a:lnSpc>
                <a:spcPts val="4242"/>
              </a:lnSpc>
            </a:pPr>
            <a:endParaRPr/>
          </a:p>
          <a:p>
            <a:pPr algn="just">
              <a:lnSpc>
                <a:spcPts val="4242"/>
              </a:lnSpc>
            </a:pPr>
            <a:r>
              <a:rPr lang="en-US" sz="4200">
                <a:solidFill>
                  <a:srgbClr val="232A35"/>
                </a:solidFill>
                <a:latin typeface="Canva Sans"/>
                <a:ea typeface="Canva Sans"/>
                <a:cs typeface="Canva Sans"/>
                <a:sym typeface="Canva Sans"/>
              </a:rPr>
              <a:t>Leader </a:t>
            </a:r>
          </a:p>
          <a:p>
            <a:pPr algn="just">
              <a:lnSpc>
                <a:spcPts val="4242"/>
              </a:lnSpc>
            </a:pPr>
            <a:r>
              <a:rPr lang="en-US" sz="4200">
                <a:solidFill>
                  <a:srgbClr val="232A35"/>
                </a:solidFill>
                <a:latin typeface="Canva Sans"/>
                <a:ea typeface="Canva Sans"/>
                <a:cs typeface="Canva Sans"/>
                <a:sym typeface="Canva Sans"/>
              </a:rPr>
              <a:t>                    Member </a:t>
            </a:r>
          </a:p>
          <a:p>
            <a:pPr algn="just">
              <a:lnSpc>
                <a:spcPts val="4242"/>
              </a:lnSpc>
            </a:pPr>
            <a:r>
              <a:rPr lang="en-US" sz="4200">
                <a:solidFill>
                  <a:srgbClr val="232A35"/>
                </a:solidFill>
                <a:latin typeface="Canva Sans"/>
                <a:ea typeface="Canva Sans"/>
                <a:cs typeface="Canva Sans"/>
                <a:sym typeface="Canva Sans"/>
              </a:rPr>
              <a:t>                                  Member </a:t>
            </a:r>
          </a:p>
          <a:p>
            <a:pPr algn="just">
              <a:lnSpc>
                <a:spcPts val="4242"/>
              </a:lnSpc>
            </a:pPr>
            <a:r>
              <a:rPr lang="en-US" sz="4200">
                <a:solidFill>
                  <a:srgbClr val="232A35"/>
                </a:solidFill>
                <a:latin typeface="Canva Sans"/>
                <a:ea typeface="Canva Sans"/>
                <a:cs typeface="Canva Sans"/>
                <a:sym typeface="Canva Sans"/>
              </a:rPr>
              <a:t>                             Member </a:t>
            </a:r>
          </a:p>
          <a:p>
            <a:pPr algn="just">
              <a:lnSpc>
                <a:spcPts val="4242"/>
              </a:lnSpc>
            </a:pPr>
            <a:r>
              <a:rPr lang="en-US" sz="4200">
                <a:solidFill>
                  <a:srgbClr val="232A35"/>
                </a:solidFill>
                <a:latin typeface="Canva Sans"/>
                <a:ea typeface="Canva Sans"/>
                <a:cs typeface="Canva Sans"/>
                <a:sym typeface="Canva Sans"/>
              </a:rPr>
              <a:t>                                  Member</a:t>
            </a:r>
          </a:p>
        </p:txBody>
      </p:sp>
      <p:sp>
        <p:nvSpPr>
          <p:cNvPr id="7" name="TextBox 7"/>
          <p:cNvSpPr txBox="1"/>
          <p:nvPr/>
        </p:nvSpPr>
        <p:spPr>
          <a:xfrm>
            <a:off x="1590097" y="3444551"/>
            <a:ext cx="11233296" cy="6425946"/>
          </a:xfrm>
          <a:prstGeom prst="rect">
            <a:avLst/>
          </a:prstGeom>
        </p:spPr>
        <p:txBody>
          <a:bodyPr lIns="0" tIns="0" rIns="0" bIns="0" rtlCol="0" anchor="t">
            <a:spAutoFit/>
          </a:bodyPr>
          <a:lstStyle/>
          <a:p>
            <a:pPr algn="just">
              <a:lnSpc>
                <a:spcPts val="4242"/>
              </a:lnSpc>
            </a:pPr>
            <a:r>
              <a:rPr lang="en-US" sz="4200" b="1">
                <a:solidFill>
                  <a:srgbClr val="232A35"/>
                </a:solidFill>
                <a:latin typeface="Canva Sans Bold"/>
                <a:ea typeface="Canva Sans Bold"/>
                <a:cs typeface="Canva Sans Bold"/>
                <a:sym typeface="Canva Sans Bold"/>
              </a:rPr>
              <a:t>The Final Project for Top Analyst Team</a:t>
            </a:r>
          </a:p>
          <a:p>
            <a:pPr algn="just">
              <a:lnSpc>
                <a:spcPts val="4242"/>
              </a:lnSpc>
            </a:pPr>
            <a:r>
              <a:rPr lang="en-US" sz="4200">
                <a:solidFill>
                  <a:srgbClr val="232A35"/>
                </a:solidFill>
                <a:latin typeface="Canva Sans"/>
                <a:ea typeface="Canva Sans"/>
                <a:cs typeface="Canva Sans"/>
                <a:sym typeface="Canva Sans"/>
              </a:rPr>
              <a:t> </a:t>
            </a:r>
          </a:p>
          <a:p>
            <a:pPr algn="just">
              <a:lnSpc>
                <a:spcPts val="4242"/>
              </a:lnSpc>
            </a:pPr>
            <a:endParaRPr lang="en-US" sz="4200">
              <a:solidFill>
                <a:srgbClr val="232A35"/>
              </a:solidFill>
              <a:latin typeface="Canva Sans"/>
              <a:ea typeface="Canva Sans"/>
              <a:cs typeface="Canva Sans"/>
              <a:sym typeface="Canva Sans"/>
            </a:endParaRPr>
          </a:p>
          <a:p>
            <a:pPr algn="just">
              <a:lnSpc>
                <a:spcPts val="4242"/>
              </a:lnSpc>
            </a:pPr>
            <a:r>
              <a:rPr lang="en-US" sz="4200">
                <a:solidFill>
                  <a:srgbClr val="232A35"/>
                </a:solidFill>
                <a:latin typeface="Canva Sans"/>
                <a:ea typeface="Canva Sans"/>
                <a:cs typeface="Canva Sans"/>
                <a:sym typeface="Canva Sans"/>
              </a:rPr>
              <a:t>Fatmaelzahraa Ali Khamiss Ahmed</a:t>
            </a:r>
          </a:p>
          <a:p>
            <a:pPr algn="just">
              <a:lnSpc>
                <a:spcPts val="4242"/>
              </a:lnSpc>
            </a:pPr>
            <a:endParaRPr lang="en-US" sz="4200">
              <a:solidFill>
                <a:srgbClr val="232A35"/>
              </a:solidFill>
              <a:latin typeface="Canva Sans"/>
              <a:ea typeface="Canva Sans"/>
              <a:cs typeface="Canva Sans"/>
              <a:sym typeface="Canva Sans"/>
            </a:endParaRPr>
          </a:p>
          <a:p>
            <a:pPr algn="just">
              <a:lnSpc>
                <a:spcPts val="4242"/>
              </a:lnSpc>
            </a:pPr>
            <a:r>
              <a:rPr lang="en-US" sz="4200">
                <a:solidFill>
                  <a:srgbClr val="232A35"/>
                </a:solidFill>
                <a:latin typeface="Canva Sans"/>
                <a:ea typeface="Canva Sans"/>
                <a:cs typeface="Canva Sans"/>
                <a:sym typeface="Canva Sans"/>
              </a:rPr>
              <a:t>Heba Mohamed El sherif Mohamed</a:t>
            </a:r>
          </a:p>
          <a:p>
            <a:pPr algn="just">
              <a:lnSpc>
                <a:spcPts val="4242"/>
              </a:lnSpc>
            </a:pPr>
            <a:endParaRPr lang="en-US" sz="4200">
              <a:solidFill>
                <a:srgbClr val="232A35"/>
              </a:solidFill>
              <a:latin typeface="Canva Sans"/>
              <a:ea typeface="Canva Sans"/>
              <a:cs typeface="Canva Sans"/>
              <a:sym typeface="Canva Sans"/>
            </a:endParaRPr>
          </a:p>
          <a:p>
            <a:pPr algn="just">
              <a:lnSpc>
                <a:spcPts val="4242"/>
              </a:lnSpc>
            </a:pPr>
            <a:r>
              <a:rPr lang="en-US" sz="4200">
                <a:solidFill>
                  <a:srgbClr val="232A35"/>
                </a:solidFill>
                <a:latin typeface="Canva Sans"/>
                <a:ea typeface="Canva Sans"/>
                <a:cs typeface="Canva Sans"/>
                <a:sym typeface="Canva Sans"/>
              </a:rPr>
              <a:t>Bola Ghandour Ramzi Hikam</a:t>
            </a:r>
          </a:p>
          <a:p>
            <a:pPr algn="just">
              <a:lnSpc>
                <a:spcPts val="4242"/>
              </a:lnSpc>
            </a:pPr>
            <a:endParaRPr lang="en-US" sz="4200">
              <a:solidFill>
                <a:srgbClr val="232A35"/>
              </a:solidFill>
              <a:latin typeface="Canva Sans"/>
              <a:ea typeface="Canva Sans"/>
              <a:cs typeface="Canva Sans"/>
              <a:sym typeface="Canva Sans"/>
            </a:endParaRPr>
          </a:p>
          <a:p>
            <a:pPr algn="just">
              <a:lnSpc>
                <a:spcPts val="4242"/>
              </a:lnSpc>
            </a:pPr>
            <a:r>
              <a:rPr lang="en-US" sz="4200">
                <a:solidFill>
                  <a:srgbClr val="232A35"/>
                </a:solidFill>
                <a:latin typeface="Canva Sans"/>
                <a:ea typeface="Canva Sans"/>
                <a:cs typeface="Canva Sans"/>
                <a:sym typeface="Canva Sans"/>
              </a:rPr>
              <a:t>Gerges Qadis Moniur Escarous</a:t>
            </a:r>
          </a:p>
          <a:p>
            <a:pPr algn="just">
              <a:lnSpc>
                <a:spcPts val="4242"/>
              </a:lnSpc>
            </a:pPr>
            <a:endParaRPr lang="en-US" sz="4200">
              <a:solidFill>
                <a:srgbClr val="232A35"/>
              </a:solidFill>
              <a:latin typeface="Canva Sans"/>
              <a:ea typeface="Canva Sans"/>
              <a:cs typeface="Canva Sans"/>
              <a:sym typeface="Canva Sans"/>
            </a:endParaRPr>
          </a:p>
          <a:p>
            <a:pPr algn="just">
              <a:lnSpc>
                <a:spcPts val="4242"/>
              </a:lnSpc>
            </a:pPr>
            <a:r>
              <a:rPr lang="en-US" sz="4200">
                <a:solidFill>
                  <a:srgbClr val="232A35"/>
                </a:solidFill>
                <a:latin typeface="Canva Sans"/>
                <a:ea typeface="Canva Sans"/>
                <a:cs typeface="Canva Sans"/>
                <a:sym typeface="Canva Sans"/>
              </a:rPr>
              <a:t>Mariam Khaled Khalil Khalila</a:t>
            </a:r>
          </a:p>
        </p:txBody>
      </p:sp>
    </p:spTree>
  </p:cSld>
  <p:clrMapOvr>
    <a:masterClrMapping/>
  </p:clrMapOvr>
  <p:transition>
    <p:cover/>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C19A6B"/>
        </a:solidFill>
        <a:effectLst/>
      </p:bgPr>
    </p:bg>
    <p:spTree>
      <p:nvGrpSpPr>
        <p:cNvPr id="1" name=""/>
        <p:cNvGrpSpPr/>
        <p:nvPr/>
      </p:nvGrpSpPr>
      <p:grpSpPr>
        <a:xfrm>
          <a:off x="0" y="0"/>
          <a:ext cx="0" cy="0"/>
          <a:chOff x="0" y="0"/>
          <a:chExt cx="0" cy="0"/>
        </a:xfrm>
      </p:grpSpPr>
      <p:grpSp>
        <p:nvGrpSpPr>
          <p:cNvPr id="2" name="Group 2"/>
          <p:cNvGrpSpPr/>
          <p:nvPr/>
        </p:nvGrpSpPr>
        <p:grpSpPr>
          <a:xfrm>
            <a:off x="3085697" y="1953825"/>
            <a:ext cx="14173603" cy="8077200"/>
            <a:chOff x="0" y="0"/>
            <a:chExt cx="3732965" cy="2127328"/>
          </a:xfrm>
        </p:grpSpPr>
        <p:sp>
          <p:nvSpPr>
            <p:cNvPr id="3" name="Freeform 3"/>
            <p:cNvSpPr/>
            <p:nvPr/>
          </p:nvSpPr>
          <p:spPr>
            <a:xfrm>
              <a:off x="0" y="0"/>
              <a:ext cx="3732966" cy="2127328"/>
            </a:xfrm>
            <a:custGeom>
              <a:avLst/>
              <a:gdLst/>
              <a:ahLst/>
              <a:cxnLst/>
              <a:rect l="l" t="t" r="r" b="b"/>
              <a:pathLst>
                <a:path w="3732966" h="2127328">
                  <a:moveTo>
                    <a:pt x="0" y="0"/>
                  </a:moveTo>
                  <a:lnTo>
                    <a:pt x="3732966" y="0"/>
                  </a:lnTo>
                  <a:lnTo>
                    <a:pt x="3732966" y="2127328"/>
                  </a:lnTo>
                  <a:lnTo>
                    <a:pt x="0" y="2127328"/>
                  </a:lnTo>
                  <a:close/>
                </a:path>
              </a:pathLst>
            </a:custGeom>
            <a:solidFill>
              <a:srgbClr val="232A35"/>
            </a:solidFill>
          </p:spPr>
          <p:txBody>
            <a:bodyPr/>
            <a:lstStyle/>
            <a:p>
              <a:endParaRPr lang="en-US"/>
            </a:p>
          </p:txBody>
        </p:sp>
        <p:sp>
          <p:nvSpPr>
            <p:cNvPr id="4" name="TextBox 4"/>
            <p:cNvSpPr txBox="1"/>
            <p:nvPr/>
          </p:nvSpPr>
          <p:spPr>
            <a:xfrm>
              <a:off x="0" y="-28575"/>
              <a:ext cx="3732965" cy="2155903"/>
            </a:xfrm>
            <a:prstGeom prst="rect">
              <a:avLst/>
            </a:prstGeom>
          </p:spPr>
          <p:txBody>
            <a:bodyPr lIns="50800" tIns="50800" rIns="50800" bIns="50800" rtlCol="0" anchor="ctr"/>
            <a:lstStyle/>
            <a:p>
              <a:pPr algn="ctr">
                <a:lnSpc>
                  <a:spcPts val="2520"/>
                </a:lnSpc>
              </a:pPr>
              <a:endParaRPr/>
            </a:p>
          </p:txBody>
        </p:sp>
      </p:grpSp>
      <p:sp>
        <p:nvSpPr>
          <p:cNvPr id="5" name="Freeform 5"/>
          <p:cNvSpPr/>
          <p:nvPr/>
        </p:nvSpPr>
        <p:spPr>
          <a:xfrm>
            <a:off x="2745113" y="1663805"/>
            <a:ext cx="13960240" cy="7862344"/>
          </a:xfrm>
          <a:custGeom>
            <a:avLst/>
            <a:gdLst/>
            <a:ahLst/>
            <a:cxnLst/>
            <a:rect l="l" t="t" r="r" b="b"/>
            <a:pathLst>
              <a:path w="13960240" h="7862344">
                <a:moveTo>
                  <a:pt x="0" y="0"/>
                </a:moveTo>
                <a:lnTo>
                  <a:pt x="13960241" y="0"/>
                </a:lnTo>
                <a:lnTo>
                  <a:pt x="13960241" y="7862344"/>
                </a:lnTo>
                <a:lnTo>
                  <a:pt x="0" y="7862344"/>
                </a:lnTo>
                <a:lnTo>
                  <a:pt x="0" y="0"/>
                </a:lnTo>
                <a:close/>
              </a:path>
            </a:pathLst>
          </a:custGeom>
          <a:blipFill>
            <a:blip r:embed="rId2" cstate="print">
              <a:extLst>
                <a:ext uri="{28A0092B-C50C-407E-A947-70E740481C1C}">
                  <a14:useLocalDpi xmlns:a14="http://schemas.microsoft.com/office/drawing/2010/main"/>
                </a:ext>
              </a:extLst>
            </a:blip>
            <a:stretch>
              <a:fillRect l="-123"/>
            </a:stretch>
          </a:blipFill>
        </p:spPr>
        <p:txBody>
          <a:bodyPr/>
          <a:lstStyle/>
          <a:p>
            <a:endParaRPr lang="en-US"/>
          </a:p>
        </p:txBody>
      </p:sp>
      <p:sp>
        <p:nvSpPr>
          <p:cNvPr id="6" name="Freeform 6"/>
          <p:cNvSpPr/>
          <p:nvPr/>
        </p:nvSpPr>
        <p:spPr>
          <a:xfrm>
            <a:off x="2745113" y="1663805"/>
            <a:ext cx="13960240" cy="7887536"/>
          </a:xfrm>
          <a:custGeom>
            <a:avLst/>
            <a:gdLst/>
            <a:ahLst/>
            <a:cxnLst/>
            <a:rect l="l" t="t" r="r" b="b"/>
            <a:pathLst>
              <a:path w="13960240" h="7887536">
                <a:moveTo>
                  <a:pt x="0" y="0"/>
                </a:moveTo>
                <a:lnTo>
                  <a:pt x="13960241" y="0"/>
                </a:lnTo>
                <a:lnTo>
                  <a:pt x="13960241" y="7887536"/>
                </a:lnTo>
                <a:lnTo>
                  <a:pt x="0" y="7887536"/>
                </a:lnTo>
                <a:lnTo>
                  <a:pt x="0" y="0"/>
                </a:lnTo>
                <a:close/>
              </a:path>
            </a:pathLst>
          </a:custGeom>
          <a:blipFill>
            <a:blip r:embed="rId3"/>
            <a:stretch>
              <a:fillRect/>
            </a:stretch>
          </a:blipFill>
        </p:spPr>
        <p:txBody>
          <a:bodyPr/>
          <a:lstStyle/>
          <a:p>
            <a:endParaRPr lang="en-US"/>
          </a:p>
        </p:txBody>
      </p:sp>
      <p:sp>
        <p:nvSpPr>
          <p:cNvPr id="7" name="TextBox 7"/>
          <p:cNvSpPr txBox="1"/>
          <p:nvPr/>
        </p:nvSpPr>
        <p:spPr>
          <a:xfrm>
            <a:off x="338292" y="451803"/>
            <a:ext cx="10340911" cy="1031245"/>
          </a:xfrm>
          <a:prstGeom prst="rect">
            <a:avLst/>
          </a:prstGeom>
        </p:spPr>
        <p:txBody>
          <a:bodyPr lIns="0" tIns="0" rIns="0" bIns="0" rtlCol="0" anchor="t">
            <a:spAutoFit/>
          </a:bodyPr>
          <a:lstStyle/>
          <a:p>
            <a:pPr algn="just">
              <a:lnSpc>
                <a:spcPts val="7480"/>
              </a:lnSpc>
            </a:pPr>
            <a:r>
              <a:rPr lang="en-US" sz="8500" b="1">
                <a:solidFill>
                  <a:srgbClr val="800000"/>
                </a:solidFill>
                <a:latin typeface="Canva Sans Bold"/>
                <a:ea typeface="Canva Sans Bold"/>
                <a:cs typeface="Canva Sans Bold"/>
                <a:sym typeface="Canva Sans Bold"/>
              </a:rPr>
              <a:t>Dashboard </a:t>
            </a:r>
            <a:r>
              <a:rPr lang="en-US" sz="8500" b="1">
                <a:solidFill>
                  <a:srgbClr val="FFFFFF"/>
                </a:solidFill>
                <a:latin typeface="Canva Sans Bold"/>
                <a:ea typeface="Canva Sans Bold"/>
                <a:cs typeface="Canva Sans Bold"/>
                <a:sym typeface="Canva Sans Bold"/>
              </a:rPr>
              <a:t>3</a:t>
            </a: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C19A6B"/>
        </a:solidFill>
        <a:effectLst/>
      </p:bgPr>
    </p:bg>
    <p:spTree>
      <p:nvGrpSpPr>
        <p:cNvPr id="1" name=""/>
        <p:cNvGrpSpPr/>
        <p:nvPr/>
      </p:nvGrpSpPr>
      <p:grpSpPr>
        <a:xfrm>
          <a:off x="0" y="0"/>
          <a:ext cx="0" cy="0"/>
          <a:chOff x="0" y="0"/>
          <a:chExt cx="0" cy="0"/>
        </a:xfrm>
      </p:grpSpPr>
      <p:grpSp>
        <p:nvGrpSpPr>
          <p:cNvPr id="2" name="Group 2"/>
          <p:cNvGrpSpPr/>
          <p:nvPr/>
        </p:nvGrpSpPr>
        <p:grpSpPr>
          <a:xfrm>
            <a:off x="3085697" y="1953825"/>
            <a:ext cx="14173603" cy="8077200"/>
            <a:chOff x="0" y="0"/>
            <a:chExt cx="3732965" cy="2127328"/>
          </a:xfrm>
        </p:grpSpPr>
        <p:sp>
          <p:nvSpPr>
            <p:cNvPr id="3" name="Freeform 3"/>
            <p:cNvSpPr/>
            <p:nvPr/>
          </p:nvSpPr>
          <p:spPr>
            <a:xfrm>
              <a:off x="0" y="0"/>
              <a:ext cx="3732966" cy="2127328"/>
            </a:xfrm>
            <a:custGeom>
              <a:avLst/>
              <a:gdLst/>
              <a:ahLst/>
              <a:cxnLst/>
              <a:rect l="l" t="t" r="r" b="b"/>
              <a:pathLst>
                <a:path w="3732966" h="2127328">
                  <a:moveTo>
                    <a:pt x="0" y="0"/>
                  </a:moveTo>
                  <a:lnTo>
                    <a:pt x="3732966" y="0"/>
                  </a:lnTo>
                  <a:lnTo>
                    <a:pt x="3732966" y="2127328"/>
                  </a:lnTo>
                  <a:lnTo>
                    <a:pt x="0" y="2127328"/>
                  </a:lnTo>
                  <a:close/>
                </a:path>
              </a:pathLst>
            </a:custGeom>
            <a:solidFill>
              <a:srgbClr val="232A35"/>
            </a:solidFill>
          </p:spPr>
          <p:txBody>
            <a:bodyPr/>
            <a:lstStyle/>
            <a:p>
              <a:endParaRPr lang="en-US"/>
            </a:p>
          </p:txBody>
        </p:sp>
        <p:sp>
          <p:nvSpPr>
            <p:cNvPr id="4" name="TextBox 4"/>
            <p:cNvSpPr txBox="1"/>
            <p:nvPr/>
          </p:nvSpPr>
          <p:spPr>
            <a:xfrm>
              <a:off x="0" y="-28575"/>
              <a:ext cx="3732965" cy="2155903"/>
            </a:xfrm>
            <a:prstGeom prst="rect">
              <a:avLst/>
            </a:prstGeom>
          </p:spPr>
          <p:txBody>
            <a:bodyPr lIns="50800" tIns="50800" rIns="50800" bIns="50800" rtlCol="0" anchor="ctr"/>
            <a:lstStyle/>
            <a:p>
              <a:pPr algn="ctr">
                <a:lnSpc>
                  <a:spcPts val="2520"/>
                </a:lnSpc>
              </a:pPr>
              <a:endParaRPr/>
            </a:p>
          </p:txBody>
        </p:sp>
      </p:grpSp>
      <p:sp>
        <p:nvSpPr>
          <p:cNvPr id="5" name="Freeform 5"/>
          <p:cNvSpPr/>
          <p:nvPr/>
        </p:nvSpPr>
        <p:spPr>
          <a:xfrm>
            <a:off x="2745113" y="1663805"/>
            <a:ext cx="13960240" cy="7862344"/>
          </a:xfrm>
          <a:custGeom>
            <a:avLst/>
            <a:gdLst/>
            <a:ahLst/>
            <a:cxnLst/>
            <a:rect l="l" t="t" r="r" b="b"/>
            <a:pathLst>
              <a:path w="13960240" h="7862344">
                <a:moveTo>
                  <a:pt x="0" y="0"/>
                </a:moveTo>
                <a:lnTo>
                  <a:pt x="13960241" y="0"/>
                </a:lnTo>
                <a:lnTo>
                  <a:pt x="13960241" y="7862344"/>
                </a:lnTo>
                <a:lnTo>
                  <a:pt x="0" y="7862344"/>
                </a:lnTo>
                <a:lnTo>
                  <a:pt x="0" y="0"/>
                </a:lnTo>
                <a:close/>
              </a:path>
            </a:pathLst>
          </a:custGeom>
          <a:blipFill>
            <a:blip r:embed="rId2" cstate="print">
              <a:extLst>
                <a:ext uri="{28A0092B-C50C-407E-A947-70E740481C1C}">
                  <a14:useLocalDpi xmlns:a14="http://schemas.microsoft.com/office/drawing/2010/main"/>
                </a:ext>
              </a:extLst>
            </a:blip>
            <a:stretch>
              <a:fillRect l="-123"/>
            </a:stretch>
          </a:blipFill>
        </p:spPr>
        <p:txBody>
          <a:bodyPr/>
          <a:lstStyle/>
          <a:p>
            <a:endParaRPr lang="en-US"/>
          </a:p>
        </p:txBody>
      </p:sp>
      <p:sp>
        <p:nvSpPr>
          <p:cNvPr id="6" name="Freeform 6"/>
          <p:cNvSpPr/>
          <p:nvPr/>
        </p:nvSpPr>
        <p:spPr>
          <a:xfrm>
            <a:off x="2745113" y="1663805"/>
            <a:ext cx="13960240" cy="7887536"/>
          </a:xfrm>
          <a:custGeom>
            <a:avLst/>
            <a:gdLst/>
            <a:ahLst/>
            <a:cxnLst/>
            <a:rect l="l" t="t" r="r" b="b"/>
            <a:pathLst>
              <a:path w="13960240" h="7887536">
                <a:moveTo>
                  <a:pt x="0" y="0"/>
                </a:moveTo>
                <a:lnTo>
                  <a:pt x="13960241" y="0"/>
                </a:lnTo>
                <a:lnTo>
                  <a:pt x="13960241" y="7887536"/>
                </a:lnTo>
                <a:lnTo>
                  <a:pt x="0" y="7887536"/>
                </a:lnTo>
                <a:lnTo>
                  <a:pt x="0" y="0"/>
                </a:lnTo>
                <a:close/>
              </a:path>
            </a:pathLst>
          </a:custGeom>
          <a:blipFill>
            <a:blip r:embed="rId3"/>
            <a:stretch>
              <a:fillRect/>
            </a:stretch>
          </a:blipFill>
        </p:spPr>
        <p:txBody>
          <a:bodyPr/>
          <a:lstStyle/>
          <a:p>
            <a:endParaRPr lang="en-US"/>
          </a:p>
        </p:txBody>
      </p:sp>
      <p:sp>
        <p:nvSpPr>
          <p:cNvPr id="7" name="TextBox 7"/>
          <p:cNvSpPr txBox="1"/>
          <p:nvPr/>
        </p:nvSpPr>
        <p:spPr>
          <a:xfrm>
            <a:off x="338292" y="451803"/>
            <a:ext cx="10340911" cy="1031245"/>
          </a:xfrm>
          <a:prstGeom prst="rect">
            <a:avLst/>
          </a:prstGeom>
        </p:spPr>
        <p:txBody>
          <a:bodyPr lIns="0" tIns="0" rIns="0" bIns="0" rtlCol="0" anchor="t">
            <a:spAutoFit/>
          </a:bodyPr>
          <a:lstStyle/>
          <a:p>
            <a:pPr algn="just">
              <a:lnSpc>
                <a:spcPts val="7480"/>
              </a:lnSpc>
            </a:pPr>
            <a:r>
              <a:rPr lang="en-US" sz="8500" b="1">
                <a:solidFill>
                  <a:srgbClr val="800000"/>
                </a:solidFill>
                <a:latin typeface="Canva Sans Bold"/>
                <a:ea typeface="Canva Sans Bold"/>
                <a:cs typeface="Canva Sans Bold"/>
                <a:sym typeface="Canva Sans Bold"/>
              </a:rPr>
              <a:t>Dashboard </a:t>
            </a:r>
            <a:r>
              <a:rPr lang="en-US" sz="8500" b="1">
                <a:solidFill>
                  <a:srgbClr val="FFFFFF"/>
                </a:solidFill>
                <a:latin typeface="Canva Sans Bold"/>
                <a:ea typeface="Canva Sans Bold"/>
                <a:cs typeface="Canva Sans Bold"/>
                <a:sym typeface="Canva Sans Bold"/>
              </a:rPr>
              <a:t>4</a:t>
            </a: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a:off x="13702665" y="-313343"/>
            <a:ext cx="5246370" cy="10913686"/>
            <a:chOff x="0" y="0"/>
            <a:chExt cx="812800" cy="1690816"/>
          </a:xfrm>
        </p:grpSpPr>
        <p:sp>
          <p:nvSpPr>
            <p:cNvPr id="3" name="Freeform 3"/>
            <p:cNvSpPr/>
            <p:nvPr/>
          </p:nvSpPr>
          <p:spPr>
            <a:xfrm>
              <a:off x="0" y="0"/>
              <a:ext cx="812800" cy="1690816"/>
            </a:xfrm>
            <a:custGeom>
              <a:avLst/>
              <a:gdLst/>
              <a:ahLst/>
              <a:cxnLst/>
              <a:rect l="l" t="t" r="r" b="b"/>
              <a:pathLst>
                <a:path w="812800" h="1690816">
                  <a:moveTo>
                    <a:pt x="0" y="0"/>
                  </a:moveTo>
                  <a:lnTo>
                    <a:pt x="812800" y="0"/>
                  </a:lnTo>
                  <a:lnTo>
                    <a:pt x="812800" y="1690816"/>
                  </a:lnTo>
                  <a:lnTo>
                    <a:pt x="0" y="1690816"/>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4" name="Group 4"/>
          <p:cNvGrpSpPr/>
          <p:nvPr/>
        </p:nvGrpSpPr>
        <p:grpSpPr>
          <a:xfrm>
            <a:off x="0" y="3217773"/>
            <a:ext cx="16325850" cy="4592814"/>
            <a:chOff x="0" y="0"/>
            <a:chExt cx="4299812" cy="1209630"/>
          </a:xfrm>
        </p:grpSpPr>
        <p:sp>
          <p:nvSpPr>
            <p:cNvPr id="5" name="Freeform 5"/>
            <p:cNvSpPr/>
            <p:nvPr/>
          </p:nvSpPr>
          <p:spPr>
            <a:xfrm>
              <a:off x="0" y="0"/>
              <a:ext cx="4299812" cy="1209630"/>
            </a:xfrm>
            <a:custGeom>
              <a:avLst/>
              <a:gdLst/>
              <a:ahLst/>
              <a:cxnLst/>
              <a:rect l="l" t="t" r="r" b="b"/>
              <a:pathLst>
                <a:path w="4299812" h="1209630">
                  <a:moveTo>
                    <a:pt x="0" y="0"/>
                  </a:moveTo>
                  <a:lnTo>
                    <a:pt x="4299812" y="0"/>
                  </a:lnTo>
                  <a:lnTo>
                    <a:pt x="4299812" y="1209630"/>
                  </a:lnTo>
                  <a:lnTo>
                    <a:pt x="0" y="1209630"/>
                  </a:lnTo>
                  <a:close/>
                </a:path>
              </a:pathLst>
            </a:custGeom>
            <a:solidFill>
              <a:srgbClr val="C19A6B"/>
            </a:solidFill>
          </p:spPr>
          <p:txBody>
            <a:bodyPr/>
            <a:lstStyle/>
            <a:p>
              <a:endParaRPr lang="en-US"/>
            </a:p>
          </p:txBody>
        </p:sp>
        <p:sp>
          <p:nvSpPr>
            <p:cNvPr id="6" name="TextBox 6"/>
            <p:cNvSpPr txBox="1"/>
            <p:nvPr/>
          </p:nvSpPr>
          <p:spPr>
            <a:xfrm>
              <a:off x="0" y="-28575"/>
              <a:ext cx="4299812" cy="1238205"/>
            </a:xfrm>
            <a:prstGeom prst="rect">
              <a:avLst/>
            </a:prstGeom>
          </p:spPr>
          <p:txBody>
            <a:bodyPr lIns="50800" tIns="50800" rIns="50800" bIns="50800" rtlCol="0" anchor="ctr"/>
            <a:lstStyle/>
            <a:p>
              <a:pPr algn="ctr">
                <a:lnSpc>
                  <a:spcPts val="2520"/>
                </a:lnSpc>
              </a:pPr>
              <a:endParaRPr/>
            </a:p>
          </p:txBody>
        </p:sp>
      </p:grpSp>
      <p:sp>
        <p:nvSpPr>
          <p:cNvPr id="7" name="TextBox 7"/>
          <p:cNvSpPr txBox="1"/>
          <p:nvPr/>
        </p:nvSpPr>
        <p:spPr>
          <a:xfrm>
            <a:off x="856108" y="2324013"/>
            <a:ext cx="9764339" cy="1368419"/>
          </a:xfrm>
          <a:prstGeom prst="rect">
            <a:avLst/>
          </a:prstGeom>
        </p:spPr>
        <p:txBody>
          <a:bodyPr lIns="0" tIns="0" rIns="0" bIns="0" rtlCol="0" anchor="t">
            <a:spAutoFit/>
          </a:bodyPr>
          <a:lstStyle/>
          <a:p>
            <a:pPr algn="l">
              <a:lnSpc>
                <a:spcPts val="11200"/>
              </a:lnSpc>
              <a:spcBef>
                <a:spcPct val="0"/>
              </a:spcBef>
            </a:pPr>
            <a:r>
              <a:rPr lang="en-US" sz="8000" b="1">
                <a:solidFill>
                  <a:srgbClr val="FFFFFF"/>
                </a:solidFill>
                <a:latin typeface="Canva Sans Bold"/>
                <a:ea typeface="Canva Sans Bold"/>
                <a:cs typeface="Canva Sans Bold"/>
                <a:sym typeface="Canva Sans Bold"/>
              </a:rPr>
              <a:t>Conclusion</a:t>
            </a:r>
          </a:p>
        </p:txBody>
      </p:sp>
      <p:sp>
        <p:nvSpPr>
          <p:cNvPr id="8" name="TextBox 8"/>
          <p:cNvSpPr txBox="1"/>
          <p:nvPr/>
        </p:nvSpPr>
        <p:spPr>
          <a:xfrm>
            <a:off x="856108" y="3992200"/>
            <a:ext cx="14708884" cy="2775585"/>
          </a:xfrm>
          <a:prstGeom prst="rect">
            <a:avLst/>
          </a:prstGeom>
        </p:spPr>
        <p:txBody>
          <a:bodyPr lIns="0" tIns="0" rIns="0" bIns="0" rtlCol="0" anchor="t">
            <a:spAutoFit/>
          </a:bodyPr>
          <a:lstStyle/>
          <a:p>
            <a:pPr algn="just">
              <a:lnSpc>
                <a:spcPts val="4470"/>
              </a:lnSpc>
            </a:pPr>
            <a:r>
              <a:rPr lang="en-US" sz="3000">
                <a:solidFill>
                  <a:srgbClr val="232A35"/>
                </a:solidFill>
                <a:latin typeface="Canva Sans"/>
                <a:ea typeface="Canva Sans"/>
                <a:cs typeface="Canva Sans"/>
                <a:sym typeface="Canva Sans"/>
              </a:rPr>
              <a:t>There is a severe demand-fulfillment gap and unbalanced regional operations requiring immediate model standardization. To ensure resilience, the company must develop a crisis plan for non-physical channels, prioritizing service quality over transaction size to boost loyalty. Addressing these challenges, alongside seasonal sales drops, is key to achieving stability and sustainable growth.</a:t>
            </a:r>
          </a:p>
        </p:txBody>
      </p:sp>
    </p:spTree>
  </p:cSld>
  <p:clrMapOvr>
    <a:masterClrMapping/>
  </p:clrMapOvr>
  <p:transition>
    <p:cover dir="rd"/>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C19A6B"/>
        </a:solidFill>
        <a:effectLst/>
      </p:bgPr>
    </p:bg>
    <p:spTree>
      <p:nvGrpSpPr>
        <p:cNvPr id="1" name=""/>
        <p:cNvGrpSpPr/>
        <p:nvPr/>
      </p:nvGrpSpPr>
      <p:grpSpPr>
        <a:xfrm>
          <a:off x="0" y="0"/>
          <a:ext cx="0" cy="0"/>
          <a:chOff x="0" y="0"/>
          <a:chExt cx="0" cy="0"/>
        </a:xfrm>
      </p:grpSpPr>
      <p:grpSp>
        <p:nvGrpSpPr>
          <p:cNvPr id="2" name="Group 2"/>
          <p:cNvGrpSpPr/>
          <p:nvPr/>
        </p:nvGrpSpPr>
        <p:grpSpPr>
          <a:xfrm>
            <a:off x="9144000" y="3829997"/>
            <a:ext cx="7994771" cy="4572231"/>
            <a:chOff x="0" y="0"/>
            <a:chExt cx="812800" cy="464843"/>
          </a:xfrm>
        </p:grpSpPr>
        <p:sp>
          <p:nvSpPr>
            <p:cNvPr id="3" name="Freeform 3"/>
            <p:cNvSpPr/>
            <p:nvPr/>
          </p:nvSpPr>
          <p:spPr>
            <a:xfrm>
              <a:off x="0" y="0"/>
              <a:ext cx="812800" cy="464843"/>
            </a:xfrm>
            <a:custGeom>
              <a:avLst/>
              <a:gdLst/>
              <a:ahLst/>
              <a:cxnLst/>
              <a:rect l="l" t="t" r="r" b="b"/>
              <a:pathLst>
                <a:path w="812800" h="464843">
                  <a:moveTo>
                    <a:pt x="0" y="0"/>
                  </a:moveTo>
                  <a:lnTo>
                    <a:pt x="812800" y="0"/>
                  </a:lnTo>
                  <a:lnTo>
                    <a:pt x="812800" y="464843"/>
                  </a:lnTo>
                  <a:lnTo>
                    <a:pt x="0" y="464843"/>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4" name="Group 4"/>
          <p:cNvGrpSpPr/>
          <p:nvPr/>
        </p:nvGrpSpPr>
        <p:grpSpPr>
          <a:xfrm>
            <a:off x="1028700" y="1884772"/>
            <a:ext cx="11187885" cy="6517457"/>
            <a:chOff x="0" y="0"/>
            <a:chExt cx="2946604" cy="1716532"/>
          </a:xfrm>
        </p:grpSpPr>
        <p:sp>
          <p:nvSpPr>
            <p:cNvPr id="5" name="Freeform 5"/>
            <p:cNvSpPr/>
            <p:nvPr/>
          </p:nvSpPr>
          <p:spPr>
            <a:xfrm>
              <a:off x="0" y="0"/>
              <a:ext cx="2946603" cy="1716532"/>
            </a:xfrm>
            <a:custGeom>
              <a:avLst/>
              <a:gdLst/>
              <a:ahLst/>
              <a:cxnLst/>
              <a:rect l="l" t="t" r="r" b="b"/>
              <a:pathLst>
                <a:path w="2946603" h="1716532">
                  <a:moveTo>
                    <a:pt x="0" y="0"/>
                  </a:moveTo>
                  <a:lnTo>
                    <a:pt x="2946603" y="0"/>
                  </a:lnTo>
                  <a:lnTo>
                    <a:pt x="2946603" y="1716532"/>
                  </a:lnTo>
                  <a:lnTo>
                    <a:pt x="0" y="1716532"/>
                  </a:lnTo>
                  <a:close/>
                </a:path>
              </a:pathLst>
            </a:custGeom>
            <a:solidFill>
              <a:srgbClr val="232A35"/>
            </a:solidFill>
          </p:spPr>
          <p:txBody>
            <a:bodyPr/>
            <a:lstStyle/>
            <a:p>
              <a:endParaRPr lang="en-US"/>
            </a:p>
          </p:txBody>
        </p:sp>
        <p:sp>
          <p:nvSpPr>
            <p:cNvPr id="6" name="TextBox 6"/>
            <p:cNvSpPr txBox="1"/>
            <p:nvPr/>
          </p:nvSpPr>
          <p:spPr>
            <a:xfrm>
              <a:off x="0" y="-28575"/>
              <a:ext cx="2946604" cy="1745107"/>
            </a:xfrm>
            <a:prstGeom prst="rect">
              <a:avLst/>
            </a:prstGeom>
          </p:spPr>
          <p:txBody>
            <a:bodyPr lIns="50800" tIns="50800" rIns="50800" bIns="50800" rtlCol="0" anchor="ctr"/>
            <a:lstStyle/>
            <a:p>
              <a:pPr algn="ctr">
                <a:lnSpc>
                  <a:spcPts val="2520"/>
                </a:lnSpc>
              </a:pPr>
              <a:endParaRPr/>
            </a:p>
          </p:txBody>
        </p:sp>
      </p:grpSp>
      <p:grpSp>
        <p:nvGrpSpPr>
          <p:cNvPr id="7" name="Group 7"/>
          <p:cNvGrpSpPr/>
          <p:nvPr/>
        </p:nvGrpSpPr>
        <p:grpSpPr>
          <a:xfrm>
            <a:off x="1028700" y="6116113"/>
            <a:ext cx="6465634" cy="252374"/>
            <a:chOff x="0" y="0"/>
            <a:chExt cx="1702883" cy="66469"/>
          </a:xfrm>
        </p:grpSpPr>
        <p:sp>
          <p:nvSpPr>
            <p:cNvPr id="8" name="Freeform 8"/>
            <p:cNvSpPr/>
            <p:nvPr/>
          </p:nvSpPr>
          <p:spPr>
            <a:xfrm>
              <a:off x="0" y="0"/>
              <a:ext cx="1702883" cy="66469"/>
            </a:xfrm>
            <a:custGeom>
              <a:avLst/>
              <a:gdLst/>
              <a:ahLst/>
              <a:cxnLst/>
              <a:rect l="l" t="t" r="r" b="b"/>
              <a:pathLst>
                <a:path w="1702883" h="66469">
                  <a:moveTo>
                    <a:pt x="0" y="0"/>
                  </a:moveTo>
                  <a:lnTo>
                    <a:pt x="1702883" y="0"/>
                  </a:lnTo>
                  <a:lnTo>
                    <a:pt x="1702883" y="66469"/>
                  </a:lnTo>
                  <a:lnTo>
                    <a:pt x="0" y="66469"/>
                  </a:lnTo>
                  <a:close/>
                </a:path>
              </a:pathLst>
            </a:custGeom>
            <a:solidFill>
              <a:srgbClr val="FFFFFF"/>
            </a:solidFill>
          </p:spPr>
          <p:txBody>
            <a:bodyPr/>
            <a:lstStyle/>
            <a:p>
              <a:endParaRPr lang="en-US"/>
            </a:p>
          </p:txBody>
        </p:sp>
        <p:sp>
          <p:nvSpPr>
            <p:cNvPr id="9" name="TextBox 9"/>
            <p:cNvSpPr txBox="1"/>
            <p:nvPr/>
          </p:nvSpPr>
          <p:spPr>
            <a:xfrm>
              <a:off x="0" y="-28575"/>
              <a:ext cx="1702883" cy="95044"/>
            </a:xfrm>
            <a:prstGeom prst="rect">
              <a:avLst/>
            </a:prstGeom>
          </p:spPr>
          <p:txBody>
            <a:bodyPr lIns="50800" tIns="50800" rIns="50800" bIns="50800" rtlCol="0" anchor="ctr"/>
            <a:lstStyle/>
            <a:p>
              <a:pPr algn="ctr">
                <a:lnSpc>
                  <a:spcPts val="2520"/>
                </a:lnSpc>
              </a:pPr>
              <a:endParaRPr/>
            </a:p>
          </p:txBody>
        </p:sp>
      </p:grpSp>
      <p:sp>
        <p:nvSpPr>
          <p:cNvPr id="10" name="TextBox 10"/>
          <p:cNvSpPr txBox="1"/>
          <p:nvPr/>
        </p:nvSpPr>
        <p:spPr>
          <a:xfrm>
            <a:off x="1453386" y="4055515"/>
            <a:ext cx="10166005" cy="1956894"/>
          </a:xfrm>
          <a:prstGeom prst="rect">
            <a:avLst/>
          </a:prstGeom>
        </p:spPr>
        <p:txBody>
          <a:bodyPr lIns="0" tIns="0" rIns="0" bIns="0" rtlCol="0" anchor="t">
            <a:spAutoFit/>
          </a:bodyPr>
          <a:lstStyle/>
          <a:p>
            <a:pPr algn="ctr">
              <a:lnSpc>
                <a:spcPts val="16039"/>
              </a:lnSpc>
              <a:spcBef>
                <a:spcPct val="0"/>
              </a:spcBef>
            </a:pPr>
            <a:r>
              <a:rPr lang="en-US" sz="11456" b="1">
                <a:solidFill>
                  <a:srgbClr val="FFFFFF"/>
                </a:solidFill>
                <a:latin typeface="Canva Sans Bold"/>
                <a:ea typeface="Canva Sans Bold"/>
                <a:cs typeface="Canva Sans Bold"/>
                <a:sym typeface="Canva Sans Bold"/>
              </a:rPr>
              <a:t>THANK YOU</a:t>
            </a:r>
          </a:p>
        </p:txBody>
      </p:sp>
    </p:spTree>
  </p:cSld>
  <p:clrMapOvr>
    <a:masterClrMapping/>
  </p:clrMapOvr>
  <p:transition>
    <p:circl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a:off x="-95556" y="2035011"/>
            <a:ext cx="19562138" cy="3375888"/>
            <a:chOff x="0" y="0"/>
            <a:chExt cx="3030687" cy="523013"/>
          </a:xfrm>
        </p:grpSpPr>
        <p:sp>
          <p:nvSpPr>
            <p:cNvPr id="3" name="Freeform 3"/>
            <p:cNvSpPr/>
            <p:nvPr/>
          </p:nvSpPr>
          <p:spPr>
            <a:xfrm>
              <a:off x="0" y="0"/>
              <a:ext cx="3030687" cy="523013"/>
            </a:xfrm>
            <a:custGeom>
              <a:avLst/>
              <a:gdLst/>
              <a:ahLst/>
              <a:cxnLst/>
              <a:rect l="l" t="t" r="r" b="b"/>
              <a:pathLst>
                <a:path w="3030687" h="523013">
                  <a:moveTo>
                    <a:pt x="0" y="0"/>
                  </a:moveTo>
                  <a:lnTo>
                    <a:pt x="3030687" y="0"/>
                  </a:lnTo>
                  <a:lnTo>
                    <a:pt x="3030687" y="523013"/>
                  </a:lnTo>
                  <a:lnTo>
                    <a:pt x="0" y="523013"/>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4" name="Group 4"/>
          <p:cNvGrpSpPr/>
          <p:nvPr/>
        </p:nvGrpSpPr>
        <p:grpSpPr>
          <a:xfrm>
            <a:off x="1215972" y="4274732"/>
            <a:ext cx="1977437" cy="1435915"/>
            <a:chOff x="0" y="0"/>
            <a:chExt cx="520806" cy="378183"/>
          </a:xfrm>
        </p:grpSpPr>
        <p:sp>
          <p:nvSpPr>
            <p:cNvPr id="5" name="Freeform 5"/>
            <p:cNvSpPr/>
            <p:nvPr/>
          </p:nvSpPr>
          <p:spPr>
            <a:xfrm>
              <a:off x="0" y="0"/>
              <a:ext cx="520806" cy="378183"/>
            </a:xfrm>
            <a:custGeom>
              <a:avLst/>
              <a:gdLst/>
              <a:ahLst/>
              <a:cxnLst/>
              <a:rect l="l" t="t" r="r" b="b"/>
              <a:pathLst>
                <a:path w="520806" h="378183">
                  <a:moveTo>
                    <a:pt x="0" y="0"/>
                  </a:moveTo>
                  <a:lnTo>
                    <a:pt x="520806" y="0"/>
                  </a:lnTo>
                  <a:lnTo>
                    <a:pt x="520806" y="378183"/>
                  </a:lnTo>
                  <a:lnTo>
                    <a:pt x="0" y="378183"/>
                  </a:lnTo>
                  <a:close/>
                </a:path>
              </a:pathLst>
            </a:custGeom>
            <a:solidFill>
              <a:srgbClr val="C19A6B"/>
            </a:solidFill>
          </p:spPr>
          <p:txBody>
            <a:bodyPr/>
            <a:lstStyle/>
            <a:p>
              <a:endParaRPr lang="en-US"/>
            </a:p>
          </p:txBody>
        </p:sp>
        <p:sp>
          <p:nvSpPr>
            <p:cNvPr id="6" name="TextBox 6"/>
            <p:cNvSpPr txBox="1"/>
            <p:nvPr/>
          </p:nvSpPr>
          <p:spPr>
            <a:xfrm>
              <a:off x="0" y="-28575"/>
              <a:ext cx="520806" cy="406758"/>
            </a:xfrm>
            <a:prstGeom prst="rect">
              <a:avLst/>
            </a:prstGeom>
          </p:spPr>
          <p:txBody>
            <a:bodyPr lIns="50800" tIns="50800" rIns="50800" bIns="50800" rtlCol="0" anchor="ctr"/>
            <a:lstStyle/>
            <a:p>
              <a:pPr algn="ctr">
                <a:lnSpc>
                  <a:spcPts val="2520"/>
                </a:lnSpc>
              </a:pPr>
              <a:endParaRPr/>
            </a:p>
          </p:txBody>
        </p:sp>
      </p:grpSp>
      <p:sp>
        <p:nvSpPr>
          <p:cNvPr id="7" name="TextBox 7"/>
          <p:cNvSpPr txBox="1"/>
          <p:nvPr/>
        </p:nvSpPr>
        <p:spPr>
          <a:xfrm>
            <a:off x="1215972" y="1169827"/>
            <a:ext cx="9764339" cy="1368419"/>
          </a:xfrm>
          <a:prstGeom prst="rect">
            <a:avLst/>
          </a:prstGeom>
        </p:spPr>
        <p:txBody>
          <a:bodyPr lIns="0" tIns="0" rIns="0" bIns="0" rtlCol="0" anchor="t">
            <a:spAutoFit/>
          </a:bodyPr>
          <a:lstStyle/>
          <a:p>
            <a:pPr algn="l">
              <a:lnSpc>
                <a:spcPts val="11200"/>
              </a:lnSpc>
              <a:spcBef>
                <a:spcPct val="0"/>
              </a:spcBef>
            </a:pPr>
            <a:r>
              <a:rPr lang="en-US" sz="8000" b="1">
                <a:solidFill>
                  <a:srgbClr val="FFFFFF"/>
                </a:solidFill>
                <a:latin typeface="Canva Sans Bold"/>
                <a:ea typeface="Canva Sans Bold"/>
                <a:cs typeface="Canva Sans Bold"/>
                <a:sym typeface="Canva Sans Bold"/>
              </a:rPr>
              <a:t>Project Overview</a:t>
            </a:r>
          </a:p>
        </p:txBody>
      </p:sp>
      <p:sp>
        <p:nvSpPr>
          <p:cNvPr id="8" name="TextBox 8"/>
          <p:cNvSpPr txBox="1"/>
          <p:nvPr/>
        </p:nvSpPr>
        <p:spPr>
          <a:xfrm>
            <a:off x="1789558" y="5920740"/>
            <a:ext cx="14708884" cy="3337560"/>
          </a:xfrm>
          <a:prstGeom prst="rect">
            <a:avLst/>
          </a:prstGeom>
        </p:spPr>
        <p:txBody>
          <a:bodyPr lIns="0" tIns="0" rIns="0" bIns="0" rtlCol="0" anchor="t">
            <a:spAutoFit/>
          </a:bodyPr>
          <a:lstStyle/>
          <a:p>
            <a:pPr algn="just">
              <a:lnSpc>
                <a:spcPts val="4470"/>
              </a:lnSpc>
            </a:pPr>
            <a:r>
              <a:rPr lang="en-US" sz="3000">
                <a:solidFill>
                  <a:srgbClr val="FFFFFF"/>
                </a:solidFill>
                <a:latin typeface="Canva Sans"/>
                <a:ea typeface="Canva Sans"/>
                <a:cs typeface="Canva Sans"/>
                <a:sym typeface="Canva Sans"/>
              </a:rPr>
              <a:t>This project analyzes “Retail Stores Inventory and Demand” from 2022 to 2024 in terms of observing consumer behavior, pricing strategies and product availability across the year. It includes prices of various categories, offering insights into price trends, consumer behavior and an epidemic feature to simulate retail conditions during COVID-19 pandemic period enhancing the realism and practical value of the data. </a:t>
            </a: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a:off x="13702665" y="-313343"/>
            <a:ext cx="5246370" cy="10913686"/>
            <a:chOff x="0" y="0"/>
            <a:chExt cx="812800" cy="1690816"/>
          </a:xfrm>
        </p:grpSpPr>
        <p:sp>
          <p:nvSpPr>
            <p:cNvPr id="3" name="Freeform 3"/>
            <p:cNvSpPr/>
            <p:nvPr/>
          </p:nvSpPr>
          <p:spPr>
            <a:xfrm>
              <a:off x="0" y="0"/>
              <a:ext cx="812800" cy="1690816"/>
            </a:xfrm>
            <a:custGeom>
              <a:avLst/>
              <a:gdLst/>
              <a:ahLst/>
              <a:cxnLst/>
              <a:rect l="l" t="t" r="r" b="b"/>
              <a:pathLst>
                <a:path w="812800" h="1690816">
                  <a:moveTo>
                    <a:pt x="0" y="0"/>
                  </a:moveTo>
                  <a:lnTo>
                    <a:pt x="812800" y="0"/>
                  </a:lnTo>
                  <a:lnTo>
                    <a:pt x="812800" y="1690816"/>
                  </a:lnTo>
                  <a:lnTo>
                    <a:pt x="0" y="1690816"/>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4" name="Group 4"/>
          <p:cNvGrpSpPr/>
          <p:nvPr/>
        </p:nvGrpSpPr>
        <p:grpSpPr>
          <a:xfrm>
            <a:off x="0" y="3241333"/>
            <a:ext cx="16325850" cy="4545693"/>
            <a:chOff x="0" y="0"/>
            <a:chExt cx="4299812" cy="1197220"/>
          </a:xfrm>
        </p:grpSpPr>
        <p:sp>
          <p:nvSpPr>
            <p:cNvPr id="5" name="Freeform 5"/>
            <p:cNvSpPr/>
            <p:nvPr/>
          </p:nvSpPr>
          <p:spPr>
            <a:xfrm>
              <a:off x="0" y="0"/>
              <a:ext cx="4299812" cy="1197220"/>
            </a:xfrm>
            <a:custGeom>
              <a:avLst/>
              <a:gdLst/>
              <a:ahLst/>
              <a:cxnLst/>
              <a:rect l="l" t="t" r="r" b="b"/>
              <a:pathLst>
                <a:path w="4299812" h="1197220">
                  <a:moveTo>
                    <a:pt x="0" y="0"/>
                  </a:moveTo>
                  <a:lnTo>
                    <a:pt x="4299812" y="0"/>
                  </a:lnTo>
                  <a:lnTo>
                    <a:pt x="4299812" y="1197220"/>
                  </a:lnTo>
                  <a:lnTo>
                    <a:pt x="0" y="1197220"/>
                  </a:lnTo>
                  <a:close/>
                </a:path>
              </a:pathLst>
            </a:custGeom>
            <a:solidFill>
              <a:srgbClr val="C19A6B"/>
            </a:solidFill>
          </p:spPr>
          <p:txBody>
            <a:bodyPr/>
            <a:lstStyle/>
            <a:p>
              <a:endParaRPr lang="en-US"/>
            </a:p>
          </p:txBody>
        </p:sp>
        <p:sp>
          <p:nvSpPr>
            <p:cNvPr id="6" name="TextBox 6"/>
            <p:cNvSpPr txBox="1"/>
            <p:nvPr/>
          </p:nvSpPr>
          <p:spPr>
            <a:xfrm>
              <a:off x="0" y="-28575"/>
              <a:ext cx="4299812" cy="1225795"/>
            </a:xfrm>
            <a:prstGeom prst="rect">
              <a:avLst/>
            </a:prstGeom>
          </p:spPr>
          <p:txBody>
            <a:bodyPr lIns="50800" tIns="50800" rIns="50800" bIns="50800" rtlCol="0" anchor="ctr"/>
            <a:lstStyle/>
            <a:p>
              <a:pPr algn="ctr">
                <a:lnSpc>
                  <a:spcPts val="2520"/>
                </a:lnSpc>
              </a:pPr>
              <a:endParaRPr/>
            </a:p>
          </p:txBody>
        </p:sp>
      </p:grpSp>
      <p:sp>
        <p:nvSpPr>
          <p:cNvPr id="7" name="TextBox 7"/>
          <p:cNvSpPr txBox="1"/>
          <p:nvPr/>
        </p:nvSpPr>
        <p:spPr>
          <a:xfrm>
            <a:off x="856108" y="2400300"/>
            <a:ext cx="9764339" cy="1368419"/>
          </a:xfrm>
          <a:prstGeom prst="rect">
            <a:avLst/>
          </a:prstGeom>
        </p:spPr>
        <p:txBody>
          <a:bodyPr lIns="0" tIns="0" rIns="0" bIns="0" rtlCol="0" anchor="t">
            <a:spAutoFit/>
          </a:bodyPr>
          <a:lstStyle/>
          <a:p>
            <a:pPr algn="l">
              <a:lnSpc>
                <a:spcPts val="11200"/>
              </a:lnSpc>
              <a:spcBef>
                <a:spcPct val="0"/>
              </a:spcBef>
            </a:pPr>
            <a:r>
              <a:rPr lang="en-US" sz="8000" b="1" dirty="0">
                <a:solidFill>
                  <a:srgbClr val="FFFFFF"/>
                </a:solidFill>
                <a:latin typeface="Canva Sans Bold"/>
                <a:ea typeface="Canva Sans Bold"/>
                <a:cs typeface="Canva Sans Bold"/>
                <a:sym typeface="Canva Sans Bold"/>
              </a:rPr>
              <a:t>Business Overview </a:t>
            </a:r>
          </a:p>
        </p:txBody>
      </p:sp>
      <p:sp>
        <p:nvSpPr>
          <p:cNvPr id="8" name="TextBox 8"/>
          <p:cNvSpPr txBox="1"/>
          <p:nvPr/>
        </p:nvSpPr>
        <p:spPr>
          <a:xfrm>
            <a:off x="856108" y="4015760"/>
            <a:ext cx="14708884" cy="3337560"/>
          </a:xfrm>
          <a:prstGeom prst="rect">
            <a:avLst/>
          </a:prstGeom>
        </p:spPr>
        <p:txBody>
          <a:bodyPr lIns="0" tIns="0" rIns="0" bIns="0" rtlCol="0" anchor="t">
            <a:spAutoFit/>
          </a:bodyPr>
          <a:lstStyle/>
          <a:p>
            <a:pPr algn="just">
              <a:lnSpc>
                <a:spcPts val="4470"/>
              </a:lnSpc>
            </a:pPr>
            <a:r>
              <a:rPr lang="en-US" sz="3000">
                <a:solidFill>
                  <a:srgbClr val="232A35"/>
                </a:solidFill>
                <a:latin typeface="Canva Sans"/>
                <a:ea typeface="Canva Sans"/>
                <a:cs typeface="Canva Sans"/>
                <a:sym typeface="Canva Sans"/>
              </a:rPr>
              <a:t>The analysis reveals a concerning gap between 45 million units ordered and 21 million units actually sold. The North region is the strongest performer in both sales and inventory turnover. Promotional offers show a positive effect (0.26 Uplift), but attention must be paid to the finding that customer ratings are not correlated with the financial value of their purchases, highlighting the importance of the service experience. </a:t>
            </a:r>
          </a:p>
        </p:txBody>
      </p:sp>
    </p:spTree>
  </p:cSld>
  <p:clrMapOvr>
    <a:masterClrMapping/>
  </p:clrMapOvr>
  <p:transition>
    <p:cover dir="d"/>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a:off x="-1920870" y="988601"/>
            <a:ext cx="9084217" cy="6935892"/>
            <a:chOff x="0" y="0"/>
            <a:chExt cx="5547339" cy="4235450"/>
          </a:xfrm>
        </p:grpSpPr>
        <p:sp>
          <p:nvSpPr>
            <p:cNvPr id="3" name="Freeform 3"/>
            <p:cNvSpPr/>
            <p:nvPr/>
          </p:nvSpPr>
          <p:spPr>
            <a:xfrm>
              <a:off x="0" y="0"/>
              <a:ext cx="5547339" cy="4235450"/>
            </a:xfrm>
            <a:custGeom>
              <a:avLst/>
              <a:gdLst/>
              <a:ahLst/>
              <a:cxnLst/>
              <a:rect l="l" t="t" r="r" b="b"/>
              <a:pathLst>
                <a:path w="5547339" h="4235450">
                  <a:moveTo>
                    <a:pt x="5547339" y="4235450"/>
                  </a:moveTo>
                  <a:lnTo>
                    <a:pt x="0" y="3696970"/>
                  </a:lnTo>
                  <a:lnTo>
                    <a:pt x="0" y="0"/>
                  </a:lnTo>
                  <a:lnTo>
                    <a:pt x="5547339" y="538480"/>
                  </a:lnTo>
                  <a:close/>
                </a:path>
              </a:pathLst>
            </a:custGeom>
            <a:blipFill>
              <a:blip r:embed="rId2" cstate="print">
                <a:extLst>
                  <a:ext uri="{28A0092B-C50C-407E-A947-70E740481C1C}">
                    <a14:useLocalDpi xmlns:a14="http://schemas.microsoft.com/office/drawing/2010/main"/>
                  </a:ext>
                </a:extLst>
              </a:blip>
              <a:stretch>
                <a:fillRect/>
              </a:stretch>
            </a:blipFill>
            <a:ln w="200025" cap="sq">
              <a:solidFill>
                <a:srgbClr val="C19A6B"/>
              </a:solidFill>
              <a:prstDash val="solid"/>
              <a:miter/>
            </a:ln>
          </p:spPr>
          <p:txBody>
            <a:bodyPr/>
            <a:lstStyle/>
            <a:p>
              <a:endParaRPr lang="en-US"/>
            </a:p>
          </p:txBody>
        </p:sp>
      </p:grpSp>
      <p:grpSp>
        <p:nvGrpSpPr>
          <p:cNvPr id="4" name="Group 4"/>
          <p:cNvGrpSpPr/>
          <p:nvPr/>
        </p:nvGrpSpPr>
        <p:grpSpPr>
          <a:xfrm rot="2700000">
            <a:off x="7960484" y="4263717"/>
            <a:ext cx="548522" cy="548522"/>
            <a:chOff x="0" y="0"/>
            <a:chExt cx="531276" cy="531276"/>
          </a:xfrm>
        </p:grpSpPr>
        <p:sp>
          <p:nvSpPr>
            <p:cNvPr id="5" name="Freeform 5"/>
            <p:cNvSpPr/>
            <p:nvPr/>
          </p:nvSpPr>
          <p:spPr>
            <a:xfrm>
              <a:off x="0" y="0"/>
              <a:ext cx="531276" cy="531276"/>
            </a:xfrm>
            <a:custGeom>
              <a:avLst/>
              <a:gdLst/>
              <a:ahLst/>
              <a:cxnLst/>
              <a:rect l="l" t="t" r="r" b="b"/>
              <a:pathLst>
                <a:path w="531276" h="531276">
                  <a:moveTo>
                    <a:pt x="98799" y="0"/>
                  </a:moveTo>
                  <a:lnTo>
                    <a:pt x="432477" y="0"/>
                  </a:lnTo>
                  <a:cubicBezTo>
                    <a:pt x="458680" y="0"/>
                    <a:pt x="483810" y="10409"/>
                    <a:pt x="502339" y="28938"/>
                  </a:cubicBezTo>
                  <a:cubicBezTo>
                    <a:pt x="520867" y="47466"/>
                    <a:pt x="531276" y="72596"/>
                    <a:pt x="531276" y="98799"/>
                  </a:cubicBezTo>
                  <a:lnTo>
                    <a:pt x="531276" y="432477"/>
                  </a:lnTo>
                  <a:cubicBezTo>
                    <a:pt x="531276" y="458680"/>
                    <a:pt x="520867" y="483810"/>
                    <a:pt x="502339" y="502339"/>
                  </a:cubicBezTo>
                  <a:cubicBezTo>
                    <a:pt x="483810" y="520867"/>
                    <a:pt x="458680" y="531276"/>
                    <a:pt x="432477" y="531276"/>
                  </a:cubicBezTo>
                  <a:lnTo>
                    <a:pt x="98799" y="531276"/>
                  </a:lnTo>
                  <a:cubicBezTo>
                    <a:pt x="72596" y="531276"/>
                    <a:pt x="47466" y="520867"/>
                    <a:pt x="28938" y="502339"/>
                  </a:cubicBezTo>
                  <a:cubicBezTo>
                    <a:pt x="10409" y="483810"/>
                    <a:pt x="0" y="458680"/>
                    <a:pt x="0" y="432477"/>
                  </a:cubicBezTo>
                  <a:lnTo>
                    <a:pt x="0" y="98799"/>
                  </a:lnTo>
                  <a:cubicBezTo>
                    <a:pt x="0" y="72596"/>
                    <a:pt x="10409" y="47466"/>
                    <a:pt x="28938" y="28938"/>
                  </a:cubicBezTo>
                  <a:cubicBezTo>
                    <a:pt x="47466" y="10409"/>
                    <a:pt x="72596" y="0"/>
                    <a:pt x="98799" y="0"/>
                  </a:cubicBezTo>
                  <a:close/>
                </a:path>
              </a:pathLst>
            </a:custGeom>
            <a:solidFill>
              <a:srgbClr val="C19A6B"/>
            </a:solidFill>
          </p:spPr>
          <p:txBody>
            <a:bodyPr/>
            <a:lstStyle/>
            <a:p>
              <a:endParaRPr lang="en-US"/>
            </a:p>
          </p:txBody>
        </p:sp>
        <p:sp>
          <p:nvSpPr>
            <p:cNvPr id="6" name="TextBox 6"/>
            <p:cNvSpPr txBox="1"/>
            <p:nvPr/>
          </p:nvSpPr>
          <p:spPr>
            <a:xfrm>
              <a:off x="0" y="-28575"/>
              <a:ext cx="531276" cy="559851"/>
            </a:xfrm>
            <a:prstGeom prst="rect">
              <a:avLst/>
            </a:prstGeom>
          </p:spPr>
          <p:txBody>
            <a:bodyPr lIns="50800" tIns="50800" rIns="50800" bIns="50800" rtlCol="0" anchor="ctr"/>
            <a:lstStyle/>
            <a:p>
              <a:pPr algn="ctr">
                <a:lnSpc>
                  <a:spcPts val="2520"/>
                </a:lnSpc>
              </a:pPr>
              <a:endParaRPr/>
            </a:p>
          </p:txBody>
        </p:sp>
      </p:grpSp>
      <p:grpSp>
        <p:nvGrpSpPr>
          <p:cNvPr id="7" name="Group 7"/>
          <p:cNvGrpSpPr/>
          <p:nvPr/>
        </p:nvGrpSpPr>
        <p:grpSpPr>
          <a:xfrm rot="2700000">
            <a:off x="7960484" y="5248995"/>
            <a:ext cx="548522" cy="548522"/>
            <a:chOff x="0" y="0"/>
            <a:chExt cx="531276" cy="531276"/>
          </a:xfrm>
        </p:grpSpPr>
        <p:sp>
          <p:nvSpPr>
            <p:cNvPr id="8" name="Freeform 8"/>
            <p:cNvSpPr/>
            <p:nvPr/>
          </p:nvSpPr>
          <p:spPr>
            <a:xfrm>
              <a:off x="0" y="0"/>
              <a:ext cx="531276" cy="531276"/>
            </a:xfrm>
            <a:custGeom>
              <a:avLst/>
              <a:gdLst/>
              <a:ahLst/>
              <a:cxnLst/>
              <a:rect l="l" t="t" r="r" b="b"/>
              <a:pathLst>
                <a:path w="531276" h="531276">
                  <a:moveTo>
                    <a:pt x="98799" y="0"/>
                  </a:moveTo>
                  <a:lnTo>
                    <a:pt x="432477" y="0"/>
                  </a:lnTo>
                  <a:cubicBezTo>
                    <a:pt x="458680" y="0"/>
                    <a:pt x="483810" y="10409"/>
                    <a:pt x="502339" y="28938"/>
                  </a:cubicBezTo>
                  <a:cubicBezTo>
                    <a:pt x="520867" y="47466"/>
                    <a:pt x="531276" y="72596"/>
                    <a:pt x="531276" y="98799"/>
                  </a:cubicBezTo>
                  <a:lnTo>
                    <a:pt x="531276" y="432477"/>
                  </a:lnTo>
                  <a:cubicBezTo>
                    <a:pt x="531276" y="458680"/>
                    <a:pt x="520867" y="483810"/>
                    <a:pt x="502339" y="502339"/>
                  </a:cubicBezTo>
                  <a:cubicBezTo>
                    <a:pt x="483810" y="520867"/>
                    <a:pt x="458680" y="531276"/>
                    <a:pt x="432477" y="531276"/>
                  </a:cubicBezTo>
                  <a:lnTo>
                    <a:pt x="98799" y="531276"/>
                  </a:lnTo>
                  <a:cubicBezTo>
                    <a:pt x="72596" y="531276"/>
                    <a:pt x="47466" y="520867"/>
                    <a:pt x="28938" y="502339"/>
                  </a:cubicBezTo>
                  <a:cubicBezTo>
                    <a:pt x="10409" y="483810"/>
                    <a:pt x="0" y="458680"/>
                    <a:pt x="0" y="432477"/>
                  </a:cubicBezTo>
                  <a:lnTo>
                    <a:pt x="0" y="98799"/>
                  </a:lnTo>
                  <a:cubicBezTo>
                    <a:pt x="0" y="72596"/>
                    <a:pt x="10409" y="47466"/>
                    <a:pt x="28938" y="28938"/>
                  </a:cubicBezTo>
                  <a:cubicBezTo>
                    <a:pt x="47466" y="10409"/>
                    <a:pt x="72596" y="0"/>
                    <a:pt x="98799" y="0"/>
                  </a:cubicBezTo>
                  <a:close/>
                </a:path>
              </a:pathLst>
            </a:custGeom>
            <a:solidFill>
              <a:srgbClr val="C19A6B"/>
            </a:solidFill>
          </p:spPr>
          <p:txBody>
            <a:bodyPr/>
            <a:lstStyle/>
            <a:p>
              <a:endParaRPr lang="en-US"/>
            </a:p>
          </p:txBody>
        </p:sp>
        <p:sp>
          <p:nvSpPr>
            <p:cNvPr id="9" name="TextBox 9"/>
            <p:cNvSpPr txBox="1"/>
            <p:nvPr/>
          </p:nvSpPr>
          <p:spPr>
            <a:xfrm>
              <a:off x="0" y="-28575"/>
              <a:ext cx="531276" cy="559851"/>
            </a:xfrm>
            <a:prstGeom prst="rect">
              <a:avLst/>
            </a:prstGeom>
          </p:spPr>
          <p:txBody>
            <a:bodyPr lIns="50800" tIns="50800" rIns="50800" bIns="50800" rtlCol="0" anchor="ctr"/>
            <a:lstStyle/>
            <a:p>
              <a:pPr algn="ctr">
                <a:lnSpc>
                  <a:spcPts val="2520"/>
                </a:lnSpc>
              </a:pPr>
              <a:endParaRPr/>
            </a:p>
          </p:txBody>
        </p:sp>
      </p:grpSp>
      <p:grpSp>
        <p:nvGrpSpPr>
          <p:cNvPr id="10" name="Group 10"/>
          <p:cNvGrpSpPr/>
          <p:nvPr/>
        </p:nvGrpSpPr>
        <p:grpSpPr>
          <a:xfrm rot="2700000">
            <a:off x="7960484" y="6234273"/>
            <a:ext cx="548522" cy="548522"/>
            <a:chOff x="0" y="0"/>
            <a:chExt cx="531276" cy="531276"/>
          </a:xfrm>
        </p:grpSpPr>
        <p:sp>
          <p:nvSpPr>
            <p:cNvPr id="11" name="Freeform 11"/>
            <p:cNvSpPr/>
            <p:nvPr/>
          </p:nvSpPr>
          <p:spPr>
            <a:xfrm>
              <a:off x="0" y="0"/>
              <a:ext cx="531276" cy="531276"/>
            </a:xfrm>
            <a:custGeom>
              <a:avLst/>
              <a:gdLst/>
              <a:ahLst/>
              <a:cxnLst/>
              <a:rect l="l" t="t" r="r" b="b"/>
              <a:pathLst>
                <a:path w="531276" h="531276">
                  <a:moveTo>
                    <a:pt x="98799" y="0"/>
                  </a:moveTo>
                  <a:lnTo>
                    <a:pt x="432477" y="0"/>
                  </a:lnTo>
                  <a:cubicBezTo>
                    <a:pt x="458680" y="0"/>
                    <a:pt x="483810" y="10409"/>
                    <a:pt x="502339" y="28938"/>
                  </a:cubicBezTo>
                  <a:cubicBezTo>
                    <a:pt x="520867" y="47466"/>
                    <a:pt x="531276" y="72596"/>
                    <a:pt x="531276" y="98799"/>
                  </a:cubicBezTo>
                  <a:lnTo>
                    <a:pt x="531276" y="432477"/>
                  </a:lnTo>
                  <a:cubicBezTo>
                    <a:pt x="531276" y="458680"/>
                    <a:pt x="520867" y="483810"/>
                    <a:pt x="502339" y="502339"/>
                  </a:cubicBezTo>
                  <a:cubicBezTo>
                    <a:pt x="483810" y="520867"/>
                    <a:pt x="458680" y="531276"/>
                    <a:pt x="432477" y="531276"/>
                  </a:cubicBezTo>
                  <a:lnTo>
                    <a:pt x="98799" y="531276"/>
                  </a:lnTo>
                  <a:cubicBezTo>
                    <a:pt x="72596" y="531276"/>
                    <a:pt x="47466" y="520867"/>
                    <a:pt x="28938" y="502339"/>
                  </a:cubicBezTo>
                  <a:cubicBezTo>
                    <a:pt x="10409" y="483810"/>
                    <a:pt x="0" y="458680"/>
                    <a:pt x="0" y="432477"/>
                  </a:cubicBezTo>
                  <a:lnTo>
                    <a:pt x="0" y="98799"/>
                  </a:lnTo>
                  <a:cubicBezTo>
                    <a:pt x="0" y="72596"/>
                    <a:pt x="10409" y="47466"/>
                    <a:pt x="28938" y="28938"/>
                  </a:cubicBezTo>
                  <a:cubicBezTo>
                    <a:pt x="47466" y="10409"/>
                    <a:pt x="72596" y="0"/>
                    <a:pt x="98799" y="0"/>
                  </a:cubicBezTo>
                  <a:close/>
                </a:path>
              </a:pathLst>
            </a:custGeom>
            <a:solidFill>
              <a:srgbClr val="C19A6B"/>
            </a:solidFill>
          </p:spPr>
          <p:txBody>
            <a:bodyPr/>
            <a:lstStyle/>
            <a:p>
              <a:endParaRPr lang="en-US"/>
            </a:p>
          </p:txBody>
        </p:sp>
        <p:sp>
          <p:nvSpPr>
            <p:cNvPr id="12" name="TextBox 12"/>
            <p:cNvSpPr txBox="1"/>
            <p:nvPr/>
          </p:nvSpPr>
          <p:spPr>
            <a:xfrm>
              <a:off x="0" y="-28575"/>
              <a:ext cx="531276" cy="559851"/>
            </a:xfrm>
            <a:prstGeom prst="rect">
              <a:avLst/>
            </a:prstGeom>
          </p:spPr>
          <p:txBody>
            <a:bodyPr lIns="50800" tIns="50800" rIns="50800" bIns="50800" rtlCol="0" anchor="ctr"/>
            <a:lstStyle/>
            <a:p>
              <a:pPr algn="ctr">
                <a:lnSpc>
                  <a:spcPts val="2520"/>
                </a:lnSpc>
              </a:pPr>
              <a:endParaRPr/>
            </a:p>
          </p:txBody>
        </p:sp>
      </p:grpSp>
      <p:grpSp>
        <p:nvGrpSpPr>
          <p:cNvPr id="13" name="Group 13"/>
          <p:cNvGrpSpPr/>
          <p:nvPr/>
        </p:nvGrpSpPr>
        <p:grpSpPr>
          <a:xfrm rot="2700000">
            <a:off x="7960484" y="7219550"/>
            <a:ext cx="548522" cy="548522"/>
            <a:chOff x="0" y="0"/>
            <a:chExt cx="531276" cy="531276"/>
          </a:xfrm>
        </p:grpSpPr>
        <p:sp>
          <p:nvSpPr>
            <p:cNvPr id="14" name="Freeform 14"/>
            <p:cNvSpPr/>
            <p:nvPr/>
          </p:nvSpPr>
          <p:spPr>
            <a:xfrm>
              <a:off x="0" y="0"/>
              <a:ext cx="531276" cy="531276"/>
            </a:xfrm>
            <a:custGeom>
              <a:avLst/>
              <a:gdLst/>
              <a:ahLst/>
              <a:cxnLst/>
              <a:rect l="l" t="t" r="r" b="b"/>
              <a:pathLst>
                <a:path w="531276" h="531276">
                  <a:moveTo>
                    <a:pt x="98799" y="0"/>
                  </a:moveTo>
                  <a:lnTo>
                    <a:pt x="432477" y="0"/>
                  </a:lnTo>
                  <a:cubicBezTo>
                    <a:pt x="458680" y="0"/>
                    <a:pt x="483810" y="10409"/>
                    <a:pt x="502339" y="28938"/>
                  </a:cubicBezTo>
                  <a:cubicBezTo>
                    <a:pt x="520867" y="47466"/>
                    <a:pt x="531276" y="72596"/>
                    <a:pt x="531276" y="98799"/>
                  </a:cubicBezTo>
                  <a:lnTo>
                    <a:pt x="531276" y="432477"/>
                  </a:lnTo>
                  <a:cubicBezTo>
                    <a:pt x="531276" y="458680"/>
                    <a:pt x="520867" y="483810"/>
                    <a:pt x="502339" y="502339"/>
                  </a:cubicBezTo>
                  <a:cubicBezTo>
                    <a:pt x="483810" y="520867"/>
                    <a:pt x="458680" y="531276"/>
                    <a:pt x="432477" y="531276"/>
                  </a:cubicBezTo>
                  <a:lnTo>
                    <a:pt x="98799" y="531276"/>
                  </a:lnTo>
                  <a:cubicBezTo>
                    <a:pt x="72596" y="531276"/>
                    <a:pt x="47466" y="520867"/>
                    <a:pt x="28938" y="502339"/>
                  </a:cubicBezTo>
                  <a:cubicBezTo>
                    <a:pt x="10409" y="483810"/>
                    <a:pt x="0" y="458680"/>
                    <a:pt x="0" y="432477"/>
                  </a:cubicBezTo>
                  <a:lnTo>
                    <a:pt x="0" y="98799"/>
                  </a:lnTo>
                  <a:cubicBezTo>
                    <a:pt x="0" y="72596"/>
                    <a:pt x="10409" y="47466"/>
                    <a:pt x="28938" y="28938"/>
                  </a:cubicBezTo>
                  <a:cubicBezTo>
                    <a:pt x="47466" y="10409"/>
                    <a:pt x="72596" y="0"/>
                    <a:pt x="98799" y="0"/>
                  </a:cubicBezTo>
                  <a:close/>
                </a:path>
              </a:pathLst>
            </a:custGeom>
            <a:solidFill>
              <a:srgbClr val="C19A6B"/>
            </a:solidFill>
          </p:spPr>
          <p:txBody>
            <a:bodyPr/>
            <a:lstStyle/>
            <a:p>
              <a:endParaRPr lang="en-US"/>
            </a:p>
          </p:txBody>
        </p:sp>
        <p:sp>
          <p:nvSpPr>
            <p:cNvPr id="15" name="TextBox 15"/>
            <p:cNvSpPr txBox="1"/>
            <p:nvPr/>
          </p:nvSpPr>
          <p:spPr>
            <a:xfrm>
              <a:off x="0" y="-28575"/>
              <a:ext cx="531276" cy="559851"/>
            </a:xfrm>
            <a:prstGeom prst="rect">
              <a:avLst/>
            </a:prstGeom>
          </p:spPr>
          <p:txBody>
            <a:bodyPr lIns="50800" tIns="50800" rIns="50800" bIns="50800" rtlCol="0" anchor="ctr"/>
            <a:lstStyle/>
            <a:p>
              <a:pPr algn="ctr">
                <a:lnSpc>
                  <a:spcPts val="2520"/>
                </a:lnSpc>
              </a:pPr>
              <a:endParaRPr/>
            </a:p>
          </p:txBody>
        </p:sp>
      </p:grpSp>
      <p:sp>
        <p:nvSpPr>
          <p:cNvPr id="16" name="TextBox 16"/>
          <p:cNvSpPr txBox="1"/>
          <p:nvPr/>
        </p:nvSpPr>
        <p:spPr>
          <a:xfrm>
            <a:off x="7771387" y="1257300"/>
            <a:ext cx="5752631" cy="1138558"/>
          </a:xfrm>
          <a:prstGeom prst="rect">
            <a:avLst/>
          </a:prstGeom>
        </p:spPr>
        <p:txBody>
          <a:bodyPr lIns="0" tIns="0" rIns="0" bIns="0" rtlCol="0" anchor="t">
            <a:spAutoFit/>
          </a:bodyPr>
          <a:lstStyle/>
          <a:p>
            <a:pPr algn="just">
              <a:lnSpc>
                <a:spcPts val="8585"/>
              </a:lnSpc>
            </a:pPr>
            <a:r>
              <a:rPr lang="en-US" sz="8500" b="1">
                <a:solidFill>
                  <a:srgbClr val="C19A6B"/>
                </a:solidFill>
                <a:latin typeface="Canva Sans Bold"/>
                <a:ea typeface="Canva Sans Bold"/>
                <a:cs typeface="Canva Sans Bold"/>
                <a:sym typeface="Canva Sans Bold"/>
              </a:rPr>
              <a:t>Project</a:t>
            </a:r>
          </a:p>
        </p:txBody>
      </p:sp>
      <p:sp>
        <p:nvSpPr>
          <p:cNvPr id="17" name="TextBox 17"/>
          <p:cNvSpPr txBox="1"/>
          <p:nvPr/>
        </p:nvSpPr>
        <p:spPr>
          <a:xfrm>
            <a:off x="8117938" y="4268738"/>
            <a:ext cx="370984" cy="481331"/>
          </a:xfrm>
          <a:prstGeom prst="rect">
            <a:avLst/>
          </a:prstGeom>
        </p:spPr>
        <p:txBody>
          <a:bodyPr lIns="0" tIns="0" rIns="0" bIns="0" rtlCol="0" anchor="t">
            <a:spAutoFit/>
          </a:bodyPr>
          <a:lstStyle/>
          <a:p>
            <a:pPr algn="l">
              <a:lnSpc>
                <a:spcPts val="3919"/>
              </a:lnSpc>
              <a:spcBef>
                <a:spcPct val="0"/>
              </a:spcBef>
            </a:pPr>
            <a:r>
              <a:rPr lang="en-US" sz="2799" b="1">
                <a:solidFill>
                  <a:srgbClr val="FFFFFF"/>
                </a:solidFill>
                <a:latin typeface="Canva Sans Bold"/>
                <a:ea typeface="Canva Sans Bold"/>
                <a:cs typeface="Canva Sans Bold"/>
                <a:sym typeface="Canva Sans Bold"/>
              </a:rPr>
              <a:t>1.</a:t>
            </a:r>
          </a:p>
        </p:txBody>
      </p:sp>
      <p:sp>
        <p:nvSpPr>
          <p:cNvPr id="18" name="TextBox 18"/>
          <p:cNvSpPr txBox="1"/>
          <p:nvPr/>
        </p:nvSpPr>
        <p:spPr>
          <a:xfrm>
            <a:off x="8855972" y="4268738"/>
            <a:ext cx="8178689" cy="481331"/>
          </a:xfrm>
          <a:prstGeom prst="rect">
            <a:avLst/>
          </a:prstGeom>
        </p:spPr>
        <p:txBody>
          <a:bodyPr lIns="0" tIns="0" rIns="0" bIns="0" rtlCol="0" anchor="t">
            <a:spAutoFit/>
          </a:bodyPr>
          <a:lstStyle/>
          <a:p>
            <a:pPr algn="l">
              <a:lnSpc>
                <a:spcPts val="3919"/>
              </a:lnSpc>
              <a:spcBef>
                <a:spcPct val="0"/>
              </a:spcBef>
            </a:pPr>
            <a:r>
              <a:rPr lang="en-US" sz="2799">
                <a:solidFill>
                  <a:srgbClr val="FFFFFF"/>
                </a:solidFill>
                <a:latin typeface="Canva Sans"/>
                <a:ea typeface="Canva Sans"/>
                <a:cs typeface="Canva Sans"/>
                <a:sym typeface="Canva Sans"/>
              </a:rPr>
              <a:t>Order to Sales Conversion Rate </a:t>
            </a:r>
          </a:p>
        </p:txBody>
      </p:sp>
      <p:sp>
        <p:nvSpPr>
          <p:cNvPr id="19" name="TextBox 19"/>
          <p:cNvSpPr txBox="1"/>
          <p:nvPr/>
        </p:nvSpPr>
        <p:spPr>
          <a:xfrm>
            <a:off x="8082703" y="5254016"/>
            <a:ext cx="406219" cy="481331"/>
          </a:xfrm>
          <a:prstGeom prst="rect">
            <a:avLst/>
          </a:prstGeom>
        </p:spPr>
        <p:txBody>
          <a:bodyPr lIns="0" tIns="0" rIns="0" bIns="0" rtlCol="0" anchor="t">
            <a:spAutoFit/>
          </a:bodyPr>
          <a:lstStyle/>
          <a:p>
            <a:pPr algn="l">
              <a:lnSpc>
                <a:spcPts val="3919"/>
              </a:lnSpc>
              <a:spcBef>
                <a:spcPct val="0"/>
              </a:spcBef>
            </a:pPr>
            <a:r>
              <a:rPr lang="en-US" sz="2799" b="1">
                <a:solidFill>
                  <a:srgbClr val="FFFFFF"/>
                </a:solidFill>
                <a:latin typeface="Canva Sans Bold"/>
                <a:ea typeface="Canva Sans Bold"/>
                <a:cs typeface="Canva Sans Bold"/>
                <a:sym typeface="Canva Sans Bold"/>
              </a:rPr>
              <a:t>2.</a:t>
            </a:r>
          </a:p>
        </p:txBody>
      </p:sp>
      <p:sp>
        <p:nvSpPr>
          <p:cNvPr id="20" name="TextBox 20"/>
          <p:cNvSpPr txBox="1"/>
          <p:nvPr/>
        </p:nvSpPr>
        <p:spPr>
          <a:xfrm>
            <a:off x="8855972" y="5254016"/>
            <a:ext cx="8178689" cy="481331"/>
          </a:xfrm>
          <a:prstGeom prst="rect">
            <a:avLst/>
          </a:prstGeom>
        </p:spPr>
        <p:txBody>
          <a:bodyPr lIns="0" tIns="0" rIns="0" bIns="0" rtlCol="0" anchor="t">
            <a:spAutoFit/>
          </a:bodyPr>
          <a:lstStyle/>
          <a:p>
            <a:pPr algn="l">
              <a:lnSpc>
                <a:spcPts val="3919"/>
              </a:lnSpc>
              <a:spcBef>
                <a:spcPct val="0"/>
              </a:spcBef>
            </a:pPr>
            <a:r>
              <a:rPr lang="en-US" sz="2799">
                <a:solidFill>
                  <a:srgbClr val="FFFFFF"/>
                </a:solidFill>
                <a:latin typeface="Canva Sans"/>
                <a:ea typeface="Canva Sans"/>
                <a:cs typeface="Canva Sans"/>
                <a:sym typeface="Canva Sans"/>
              </a:rPr>
              <a:t>Discount-Adjusted Profit Margin</a:t>
            </a:r>
          </a:p>
        </p:txBody>
      </p:sp>
      <p:sp>
        <p:nvSpPr>
          <p:cNvPr id="21" name="TextBox 21"/>
          <p:cNvSpPr txBox="1"/>
          <p:nvPr/>
        </p:nvSpPr>
        <p:spPr>
          <a:xfrm>
            <a:off x="8082368" y="6239293"/>
            <a:ext cx="540241" cy="481331"/>
          </a:xfrm>
          <a:prstGeom prst="rect">
            <a:avLst/>
          </a:prstGeom>
        </p:spPr>
        <p:txBody>
          <a:bodyPr lIns="0" tIns="0" rIns="0" bIns="0" rtlCol="0" anchor="t">
            <a:spAutoFit/>
          </a:bodyPr>
          <a:lstStyle/>
          <a:p>
            <a:pPr algn="l">
              <a:lnSpc>
                <a:spcPts val="3919"/>
              </a:lnSpc>
              <a:spcBef>
                <a:spcPct val="0"/>
              </a:spcBef>
            </a:pPr>
            <a:r>
              <a:rPr lang="en-US" sz="2799" b="1">
                <a:solidFill>
                  <a:srgbClr val="FFFFFF"/>
                </a:solidFill>
                <a:latin typeface="Canva Sans Bold"/>
                <a:ea typeface="Canva Sans Bold"/>
                <a:cs typeface="Canva Sans Bold"/>
                <a:sym typeface="Canva Sans Bold"/>
              </a:rPr>
              <a:t>3.</a:t>
            </a:r>
          </a:p>
        </p:txBody>
      </p:sp>
      <p:sp>
        <p:nvSpPr>
          <p:cNvPr id="22" name="TextBox 22"/>
          <p:cNvSpPr txBox="1"/>
          <p:nvPr/>
        </p:nvSpPr>
        <p:spPr>
          <a:xfrm>
            <a:off x="8855972" y="6239293"/>
            <a:ext cx="5806825" cy="481331"/>
          </a:xfrm>
          <a:prstGeom prst="rect">
            <a:avLst/>
          </a:prstGeom>
        </p:spPr>
        <p:txBody>
          <a:bodyPr lIns="0" tIns="0" rIns="0" bIns="0" rtlCol="0" anchor="t">
            <a:spAutoFit/>
          </a:bodyPr>
          <a:lstStyle/>
          <a:p>
            <a:pPr algn="l">
              <a:lnSpc>
                <a:spcPts val="3919"/>
              </a:lnSpc>
              <a:spcBef>
                <a:spcPct val="0"/>
              </a:spcBef>
            </a:pPr>
            <a:r>
              <a:rPr lang="en-US" sz="2799">
                <a:solidFill>
                  <a:srgbClr val="FFFFFF"/>
                </a:solidFill>
                <a:latin typeface="Canva Sans"/>
                <a:ea typeface="Canva Sans"/>
                <a:cs typeface="Canva Sans"/>
                <a:sym typeface="Canva Sans"/>
              </a:rPr>
              <a:t>Crisis Resilience</a:t>
            </a:r>
          </a:p>
        </p:txBody>
      </p:sp>
      <p:sp>
        <p:nvSpPr>
          <p:cNvPr id="23" name="TextBox 23"/>
          <p:cNvSpPr txBox="1"/>
          <p:nvPr/>
        </p:nvSpPr>
        <p:spPr>
          <a:xfrm rot="60000">
            <a:off x="8053415" y="7226918"/>
            <a:ext cx="501028" cy="481331"/>
          </a:xfrm>
          <a:prstGeom prst="rect">
            <a:avLst/>
          </a:prstGeom>
        </p:spPr>
        <p:txBody>
          <a:bodyPr lIns="0" tIns="0" rIns="0" bIns="0" rtlCol="0" anchor="t">
            <a:spAutoFit/>
          </a:bodyPr>
          <a:lstStyle/>
          <a:p>
            <a:pPr algn="l">
              <a:lnSpc>
                <a:spcPts val="3919"/>
              </a:lnSpc>
              <a:spcBef>
                <a:spcPct val="0"/>
              </a:spcBef>
            </a:pPr>
            <a:r>
              <a:rPr lang="en-US" sz="2799" b="1">
                <a:solidFill>
                  <a:srgbClr val="FFFFFF"/>
                </a:solidFill>
                <a:latin typeface="Canva Sans Bold"/>
                <a:ea typeface="Canva Sans Bold"/>
                <a:cs typeface="Canva Sans Bold"/>
                <a:sym typeface="Canva Sans Bold"/>
              </a:rPr>
              <a:t>4.</a:t>
            </a:r>
          </a:p>
        </p:txBody>
      </p:sp>
      <p:sp>
        <p:nvSpPr>
          <p:cNvPr id="24" name="TextBox 24"/>
          <p:cNvSpPr txBox="1"/>
          <p:nvPr/>
        </p:nvSpPr>
        <p:spPr>
          <a:xfrm>
            <a:off x="8855972" y="7224571"/>
            <a:ext cx="8178689" cy="481331"/>
          </a:xfrm>
          <a:prstGeom prst="rect">
            <a:avLst/>
          </a:prstGeom>
        </p:spPr>
        <p:txBody>
          <a:bodyPr lIns="0" tIns="0" rIns="0" bIns="0" rtlCol="0" anchor="t">
            <a:spAutoFit/>
          </a:bodyPr>
          <a:lstStyle/>
          <a:p>
            <a:pPr algn="l">
              <a:lnSpc>
                <a:spcPts val="3919"/>
              </a:lnSpc>
              <a:spcBef>
                <a:spcPct val="0"/>
              </a:spcBef>
            </a:pPr>
            <a:r>
              <a:rPr lang="en-US" sz="2799">
                <a:solidFill>
                  <a:srgbClr val="FFFFFF"/>
                </a:solidFill>
                <a:latin typeface="Canva Sans"/>
                <a:ea typeface="Canva Sans"/>
                <a:cs typeface="Canva Sans"/>
                <a:sym typeface="Canva Sans"/>
              </a:rPr>
              <a:t>Regional Sales Contribution Balance</a:t>
            </a:r>
          </a:p>
        </p:txBody>
      </p:sp>
      <p:sp>
        <p:nvSpPr>
          <p:cNvPr id="25" name="TextBox 25"/>
          <p:cNvSpPr txBox="1"/>
          <p:nvPr/>
        </p:nvSpPr>
        <p:spPr>
          <a:xfrm>
            <a:off x="7771387" y="2370845"/>
            <a:ext cx="7895204" cy="1138558"/>
          </a:xfrm>
          <a:prstGeom prst="rect">
            <a:avLst/>
          </a:prstGeom>
        </p:spPr>
        <p:txBody>
          <a:bodyPr lIns="0" tIns="0" rIns="0" bIns="0" rtlCol="0" anchor="t">
            <a:spAutoFit/>
          </a:bodyPr>
          <a:lstStyle/>
          <a:p>
            <a:pPr algn="just">
              <a:lnSpc>
                <a:spcPts val="8585"/>
              </a:lnSpc>
            </a:pPr>
            <a:r>
              <a:rPr lang="en-US" sz="8500">
                <a:solidFill>
                  <a:srgbClr val="FFFFFF"/>
                </a:solidFill>
                <a:latin typeface="Canva Sans"/>
                <a:ea typeface="Canva Sans"/>
                <a:cs typeface="Canva Sans"/>
                <a:sym typeface="Canva Sans"/>
              </a:rPr>
              <a:t>KPIs</a:t>
            </a:r>
          </a:p>
        </p:txBody>
      </p:sp>
      <p:grpSp>
        <p:nvGrpSpPr>
          <p:cNvPr id="26" name="Group 26"/>
          <p:cNvGrpSpPr/>
          <p:nvPr/>
        </p:nvGrpSpPr>
        <p:grpSpPr>
          <a:xfrm rot="2700000">
            <a:off x="7960484" y="8204828"/>
            <a:ext cx="548522" cy="548522"/>
            <a:chOff x="0" y="0"/>
            <a:chExt cx="531276" cy="531276"/>
          </a:xfrm>
        </p:grpSpPr>
        <p:sp>
          <p:nvSpPr>
            <p:cNvPr id="27" name="Freeform 27"/>
            <p:cNvSpPr/>
            <p:nvPr/>
          </p:nvSpPr>
          <p:spPr>
            <a:xfrm>
              <a:off x="0" y="0"/>
              <a:ext cx="531276" cy="531276"/>
            </a:xfrm>
            <a:custGeom>
              <a:avLst/>
              <a:gdLst/>
              <a:ahLst/>
              <a:cxnLst/>
              <a:rect l="l" t="t" r="r" b="b"/>
              <a:pathLst>
                <a:path w="531276" h="531276">
                  <a:moveTo>
                    <a:pt x="98799" y="0"/>
                  </a:moveTo>
                  <a:lnTo>
                    <a:pt x="432477" y="0"/>
                  </a:lnTo>
                  <a:cubicBezTo>
                    <a:pt x="458680" y="0"/>
                    <a:pt x="483810" y="10409"/>
                    <a:pt x="502339" y="28938"/>
                  </a:cubicBezTo>
                  <a:cubicBezTo>
                    <a:pt x="520867" y="47466"/>
                    <a:pt x="531276" y="72596"/>
                    <a:pt x="531276" y="98799"/>
                  </a:cubicBezTo>
                  <a:lnTo>
                    <a:pt x="531276" y="432477"/>
                  </a:lnTo>
                  <a:cubicBezTo>
                    <a:pt x="531276" y="458680"/>
                    <a:pt x="520867" y="483810"/>
                    <a:pt x="502339" y="502339"/>
                  </a:cubicBezTo>
                  <a:cubicBezTo>
                    <a:pt x="483810" y="520867"/>
                    <a:pt x="458680" y="531276"/>
                    <a:pt x="432477" y="531276"/>
                  </a:cubicBezTo>
                  <a:lnTo>
                    <a:pt x="98799" y="531276"/>
                  </a:lnTo>
                  <a:cubicBezTo>
                    <a:pt x="72596" y="531276"/>
                    <a:pt x="47466" y="520867"/>
                    <a:pt x="28938" y="502339"/>
                  </a:cubicBezTo>
                  <a:cubicBezTo>
                    <a:pt x="10409" y="483810"/>
                    <a:pt x="0" y="458680"/>
                    <a:pt x="0" y="432477"/>
                  </a:cubicBezTo>
                  <a:lnTo>
                    <a:pt x="0" y="98799"/>
                  </a:lnTo>
                  <a:cubicBezTo>
                    <a:pt x="0" y="72596"/>
                    <a:pt x="10409" y="47466"/>
                    <a:pt x="28938" y="28938"/>
                  </a:cubicBezTo>
                  <a:cubicBezTo>
                    <a:pt x="47466" y="10409"/>
                    <a:pt x="72596" y="0"/>
                    <a:pt x="98799" y="0"/>
                  </a:cubicBezTo>
                  <a:close/>
                </a:path>
              </a:pathLst>
            </a:custGeom>
            <a:solidFill>
              <a:srgbClr val="C19A6B"/>
            </a:solidFill>
          </p:spPr>
          <p:txBody>
            <a:bodyPr/>
            <a:lstStyle/>
            <a:p>
              <a:endParaRPr lang="en-US"/>
            </a:p>
          </p:txBody>
        </p:sp>
        <p:sp>
          <p:nvSpPr>
            <p:cNvPr id="28" name="TextBox 28"/>
            <p:cNvSpPr txBox="1"/>
            <p:nvPr/>
          </p:nvSpPr>
          <p:spPr>
            <a:xfrm>
              <a:off x="0" y="-28575"/>
              <a:ext cx="531276" cy="559851"/>
            </a:xfrm>
            <a:prstGeom prst="rect">
              <a:avLst/>
            </a:prstGeom>
          </p:spPr>
          <p:txBody>
            <a:bodyPr lIns="50800" tIns="50800" rIns="50800" bIns="50800" rtlCol="0" anchor="ctr"/>
            <a:lstStyle/>
            <a:p>
              <a:pPr algn="ctr">
                <a:lnSpc>
                  <a:spcPts val="2520"/>
                </a:lnSpc>
              </a:pPr>
              <a:endParaRPr/>
            </a:p>
          </p:txBody>
        </p:sp>
      </p:grpSp>
      <p:sp>
        <p:nvSpPr>
          <p:cNvPr id="29" name="TextBox 29"/>
          <p:cNvSpPr txBox="1"/>
          <p:nvPr/>
        </p:nvSpPr>
        <p:spPr>
          <a:xfrm rot="60000">
            <a:off x="8053415" y="8212195"/>
            <a:ext cx="501028" cy="481331"/>
          </a:xfrm>
          <a:prstGeom prst="rect">
            <a:avLst/>
          </a:prstGeom>
        </p:spPr>
        <p:txBody>
          <a:bodyPr lIns="0" tIns="0" rIns="0" bIns="0" rtlCol="0" anchor="t">
            <a:spAutoFit/>
          </a:bodyPr>
          <a:lstStyle/>
          <a:p>
            <a:pPr algn="l">
              <a:lnSpc>
                <a:spcPts val="3919"/>
              </a:lnSpc>
              <a:spcBef>
                <a:spcPct val="0"/>
              </a:spcBef>
            </a:pPr>
            <a:r>
              <a:rPr lang="en-US" sz="2799" b="1">
                <a:solidFill>
                  <a:srgbClr val="FFFFFF"/>
                </a:solidFill>
                <a:latin typeface="Canva Sans Bold"/>
                <a:ea typeface="Canva Sans Bold"/>
                <a:cs typeface="Canva Sans Bold"/>
                <a:sym typeface="Canva Sans Bold"/>
              </a:rPr>
              <a:t>5.</a:t>
            </a:r>
          </a:p>
        </p:txBody>
      </p:sp>
      <p:sp>
        <p:nvSpPr>
          <p:cNvPr id="30" name="TextBox 30"/>
          <p:cNvSpPr txBox="1"/>
          <p:nvPr/>
        </p:nvSpPr>
        <p:spPr>
          <a:xfrm>
            <a:off x="8855972" y="8209849"/>
            <a:ext cx="8178689" cy="481331"/>
          </a:xfrm>
          <a:prstGeom prst="rect">
            <a:avLst/>
          </a:prstGeom>
        </p:spPr>
        <p:txBody>
          <a:bodyPr lIns="0" tIns="0" rIns="0" bIns="0" rtlCol="0" anchor="t">
            <a:spAutoFit/>
          </a:bodyPr>
          <a:lstStyle/>
          <a:p>
            <a:pPr algn="l">
              <a:lnSpc>
                <a:spcPts val="3919"/>
              </a:lnSpc>
              <a:spcBef>
                <a:spcPct val="0"/>
              </a:spcBef>
            </a:pPr>
            <a:r>
              <a:rPr lang="en-US" sz="2799">
                <a:solidFill>
                  <a:srgbClr val="FFFFFF"/>
                </a:solidFill>
                <a:latin typeface="Canva Sans"/>
                <a:ea typeface="Canva Sans"/>
                <a:cs typeface="Canva Sans"/>
                <a:sym typeface="Canva Sans"/>
              </a:rPr>
              <a:t>Customer Experience Quality</a:t>
            </a: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a:off x="13702665" y="-313343"/>
            <a:ext cx="5246370" cy="10913686"/>
            <a:chOff x="0" y="0"/>
            <a:chExt cx="812800" cy="1690816"/>
          </a:xfrm>
        </p:grpSpPr>
        <p:sp>
          <p:nvSpPr>
            <p:cNvPr id="3" name="Freeform 3"/>
            <p:cNvSpPr/>
            <p:nvPr/>
          </p:nvSpPr>
          <p:spPr>
            <a:xfrm>
              <a:off x="0" y="0"/>
              <a:ext cx="812800" cy="1690816"/>
            </a:xfrm>
            <a:custGeom>
              <a:avLst/>
              <a:gdLst/>
              <a:ahLst/>
              <a:cxnLst/>
              <a:rect l="l" t="t" r="r" b="b"/>
              <a:pathLst>
                <a:path w="812800" h="1690816">
                  <a:moveTo>
                    <a:pt x="0" y="0"/>
                  </a:moveTo>
                  <a:lnTo>
                    <a:pt x="812800" y="0"/>
                  </a:lnTo>
                  <a:lnTo>
                    <a:pt x="812800" y="1690816"/>
                  </a:lnTo>
                  <a:lnTo>
                    <a:pt x="0" y="1690816"/>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4" name="Group 4"/>
          <p:cNvGrpSpPr/>
          <p:nvPr/>
        </p:nvGrpSpPr>
        <p:grpSpPr>
          <a:xfrm>
            <a:off x="0" y="2657895"/>
            <a:ext cx="16325850" cy="7229276"/>
            <a:chOff x="0" y="0"/>
            <a:chExt cx="4299812" cy="1904007"/>
          </a:xfrm>
        </p:grpSpPr>
        <p:sp>
          <p:nvSpPr>
            <p:cNvPr id="5" name="Freeform 5"/>
            <p:cNvSpPr/>
            <p:nvPr/>
          </p:nvSpPr>
          <p:spPr>
            <a:xfrm>
              <a:off x="0" y="0"/>
              <a:ext cx="4299812" cy="1904007"/>
            </a:xfrm>
            <a:custGeom>
              <a:avLst/>
              <a:gdLst/>
              <a:ahLst/>
              <a:cxnLst/>
              <a:rect l="l" t="t" r="r" b="b"/>
              <a:pathLst>
                <a:path w="4299812" h="1904007">
                  <a:moveTo>
                    <a:pt x="0" y="0"/>
                  </a:moveTo>
                  <a:lnTo>
                    <a:pt x="4299812" y="0"/>
                  </a:lnTo>
                  <a:lnTo>
                    <a:pt x="4299812" y="1904007"/>
                  </a:lnTo>
                  <a:lnTo>
                    <a:pt x="0" y="1904007"/>
                  </a:lnTo>
                  <a:close/>
                </a:path>
              </a:pathLst>
            </a:custGeom>
            <a:solidFill>
              <a:srgbClr val="C19A6B"/>
            </a:solidFill>
          </p:spPr>
          <p:txBody>
            <a:bodyPr/>
            <a:lstStyle/>
            <a:p>
              <a:endParaRPr lang="en-US"/>
            </a:p>
          </p:txBody>
        </p:sp>
        <p:sp>
          <p:nvSpPr>
            <p:cNvPr id="6" name="TextBox 6"/>
            <p:cNvSpPr txBox="1"/>
            <p:nvPr/>
          </p:nvSpPr>
          <p:spPr>
            <a:xfrm>
              <a:off x="0" y="-28575"/>
              <a:ext cx="4299812" cy="1932582"/>
            </a:xfrm>
            <a:prstGeom prst="rect">
              <a:avLst/>
            </a:prstGeom>
          </p:spPr>
          <p:txBody>
            <a:bodyPr lIns="50800" tIns="50800" rIns="50800" bIns="50800" rtlCol="0" anchor="ctr"/>
            <a:lstStyle/>
            <a:p>
              <a:pPr algn="ctr">
                <a:lnSpc>
                  <a:spcPts val="2520"/>
                </a:lnSpc>
              </a:pPr>
              <a:endParaRPr/>
            </a:p>
          </p:txBody>
        </p:sp>
      </p:grpSp>
      <p:sp>
        <p:nvSpPr>
          <p:cNvPr id="7" name="TextBox 7"/>
          <p:cNvSpPr txBox="1"/>
          <p:nvPr/>
        </p:nvSpPr>
        <p:spPr>
          <a:xfrm>
            <a:off x="856108" y="1764136"/>
            <a:ext cx="9764339" cy="1368419"/>
          </a:xfrm>
          <a:prstGeom prst="rect">
            <a:avLst/>
          </a:prstGeom>
        </p:spPr>
        <p:txBody>
          <a:bodyPr lIns="0" tIns="0" rIns="0" bIns="0" rtlCol="0" anchor="t">
            <a:spAutoFit/>
          </a:bodyPr>
          <a:lstStyle/>
          <a:p>
            <a:pPr algn="l">
              <a:lnSpc>
                <a:spcPts val="11200"/>
              </a:lnSpc>
              <a:spcBef>
                <a:spcPct val="0"/>
              </a:spcBef>
            </a:pPr>
            <a:r>
              <a:rPr lang="en-US" sz="8000" b="1">
                <a:solidFill>
                  <a:srgbClr val="FFFFFF"/>
                </a:solidFill>
                <a:latin typeface="Canva Sans Bold"/>
                <a:ea typeface="Canva Sans Bold"/>
                <a:cs typeface="Canva Sans Bold"/>
                <a:sym typeface="Canva Sans Bold"/>
              </a:rPr>
              <a:t>Project Problems</a:t>
            </a:r>
          </a:p>
        </p:txBody>
      </p:sp>
      <p:sp>
        <p:nvSpPr>
          <p:cNvPr id="8" name="TextBox 8"/>
          <p:cNvSpPr txBox="1"/>
          <p:nvPr/>
        </p:nvSpPr>
        <p:spPr>
          <a:xfrm>
            <a:off x="856108" y="3432322"/>
            <a:ext cx="14708884" cy="6147435"/>
          </a:xfrm>
          <a:prstGeom prst="rect">
            <a:avLst/>
          </a:prstGeom>
        </p:spPr>
        <p:txBody>
          <a:bodyPr lIns="0" tIns="0" rIns="0" bIns="0" rtlCol="0" anchor="t">
            <a:spAutoFit/>
          </a:bodyPr>
          <a:lstStyle/>
          <a:p>
            <a:pPr marL="647700" lvl="1" indent="-323850" algn="just">
              <a:lnSpc>
                <a:spcPts val="4470"/>
              </a:lnSpc>
              <a:buFont typeface="Arial"/>
              <a:buChar char="•"/>
            </a:pPr>
            <a:r>
              <a:rPr lang="en-US" sz="3000">
                <a:solidFill>
                  <a:srgbClr val="232A35"/>
                </a:solidFill>
                <a:latin typeface="Canva Sans"/>
                <a:ea typeface="Canva Sans"/>
                <a:cs typeface="Canva Sans"/>
                <a:sym typeface="Canva Sans"/>
              </a:rPr>
              <a:t>Only 21 million units were sold compared to 45 million units ordered, indicating a severe fulfillment or forecasting issue.</a:t>
            </a:r>
          </a:p>
          <a:p>
            <a:pPr marL="647700" lvl="1" indent="-323850" algn="just">
              <a:lnSpc>
                <a:spcPts val="4470"/>
              </a:lnSpc>
              <a:buFont typeface="Arial"/>
              <a:buChar char="•"/>
            </a:pPr>
            <a:r>
              <a:rPr lang="en-US" sz="3000">
                <a:solidFill>
                  <a:srgbClr val="232A35"/>
                </a:solidFill>
                <a:latin typeface="Canva Sans"/>
                <a:ea typeface="Canva Sans"/>
                <a:cs typeface="Canva Sans"/>
                <a:sym typeface="Canva Sans"/>
              </a:rPr>
              <a:t>The North region dominates sales and inventory turnover, while the South region registers the lowest turnover rate.</a:t>
            </a:r>
          </a:p>
          <a:p>
            <a:pPr marL="647700" lvl="1" indent="-323850" algn="just">
              <a:lnSpc>
                <a:spcPts val="4470"/>
              </a:lnSpc>
              <a:buFont typeface="Arial"/>
              <a:buChar char="•"/>
            </a:pPr>
            <a:r>
              <a:rPr lang="en-US" sz="3000">
                <a:solidFill>
                  <a:srgbClr val="232A35"/>
                </a:solidFill>
                <a:latin typeface="Canva Sans"/>
                <a:ea typeface="Canva Sans"/>
                <a:cs typeface="Canva Sans"/>
                <a:sym typeface="Canva Sans"/>
              </a:rPr>
              <a:t>Customer ratings are not correlated with the financial value of their purchases, highlighting the importance of the service experience.</a:t>
            </a:r>
          </a:p>
          <a:p>
            <a:pPr marL="647700" lvl="1" indent="-323850" algn="just">
              <a:lnSpc>
                <a:spcPts val="4470"/>
              </a:lnSpc>
              <a:buFont typeface="Arial"/>
              <a:buChar char="•"/>
            </a:pPr>
            <a:r>
              <a:rPr lang="en-US" sz="3000">
                <a:solidFill>
                  <a:srgbClr val="232A35"/>
                </a:solidFill>
                <a:latin typeface="Canva Sans"/>
                <a:ea typeface="Canva Sans"/>
                <a:cs typeface="Canva Sans"/>
                <a:sym typeface="Canva Sans"/>
              </a:rPr>
              <a:t>The average sales drop during the pandemic was a severe 60.16%, highlighting a major failure in sales channel resilience.</a:t>
            </a:r>
          </a:p>
          <a:p>
            <a:pPr marL="647700" lvl="1" indent="-323850" algn="just">
              <a:lnSpc>
                <a:spcPts val="4470"/>
              </a:lnSpc>
              <a:buFont typeface="Arial"/>
              <a:buChar char="•"/>
            </a:pPr>
            <a:r>
              <a:rPr lang="en-US" sz="3000">
                <a:solidFill>
                  <a:srgbClr val="232A35"/>
                </a:solidFill>
                <a:latin typeface="Canva Sans"/>
                <a:ea typeface="Canva Sans"/>
                <a:cs typeface="Canva Sans"/>
                <a:sym typeface="Canva Sans"/>
              </a:rPr>
              <a:t>The business experiences a sharp, across-the-board sales decline in January following holidays, along with historically weak performance in months like April and May.</a:t>
            </a:r>
          </a:p>
        </p:txBody>
      </p:sp>
    </p:spTree>
  </p:cSld>
  <p:clrMapOvr>
    <a:masterClrMapping/>
  </p:clrMapOvr>
  <p:transition>
    <p:cover dir="rd"/>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C19A6B"/>
        </a:solidFill>
        <a:effectLst/>
      </p:bgPr>
    </p:bg>
    <p:spTree>
      <p:nvGrpSpPr>
        <p:cNvPr id="1" name=""/>
        <p:cNvGrpSpPr/>
        <p:nvPr/>
      </p:nvGrpSpPr>
      <p:grpSpPr>
        <a:xfrm>
          <a:off x="0" y="0"/>
          <a:ext cx="0" cy="0"/>
          <a:chOff x="0" y="0"/>
          <a:chExt cx="0" cy="0"/>
        </a:xfrm>
      </p:grpSpPr>
      <p:grpSp>
        <p:nvGrpSpPr>
          <p:cNvPr id="2" name="Group 2"/>
          <p:cNvGrpSpPr/>
          <p:nvPr/>
        </p:nvGrpSpPr>
        <p:grpSpPr>
          <a:xfrm>
            <a:off x="11092811" y="2731222"/>
            <a:ext cx="6166489" cy="5488178"/>
            <a:chOff x="0" y="0"/>
            <a:chExt cx="626925" cy="557964"/>
          </a:xfrm>
        </p:grpSpPr>
        <p:sp>
          <p:nvSpPr>
            <p:cNvPr id="3" name="Freeform 3"/>
            <p:cNvSpPr/>
            <p:nvPr/>
          </p:nvSpPr>
          <p:spPr>
            <a:xfrm>
              <a:off x="0" y="0"/>
              <a:ext cx="626925" cy="557964"/>
            </a:xfrm>
            <a:custGeom>
              <a:avLst/>
              <a:gdLst/>
              <a:ahLst/>
              <a:cxnLst/>
              <a:rect l="l" t="t" r="r" b="b"/>
              <a:pathLst>
                <a:path w="626925" h="557964">
                  <a:moveTo>
                    <a:pt x="0" y="0"/>
                  </a:moveTo>
                  <a:lnTo>
                    <a:pt x="626925" y="0"/>
                  </a:lnTo>
                  <a:lnTo>
                    <a:pt x="626925" y="557964"/>
                  </a:lnTo>
                  <a:lnTo>
                    <a:pt x="0" y="557964"/>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4" name="Group 4"/>
          <p:cNvGrpSpPr/>
          <p:nvPr/>
        </p:nvGrpSpPr>
        <p:grpSpPr>
          <a:xfrm>
            <a:off x="1735636" y="4005962"/>
            <a:ext cx="11187885" cy="5483921"/>
            <a:chOff x="0" y="0"/>
            <a:chExt cx="2946604" cy="1444325"/>
          </a:xfrm>
        </p:grpSpPr>
        <p:sp>
          <p:nvSpPr>
            <p:cNvPr id="5" name="Freeform 5"/>
            <p:cNvSpPr/>
            <p:nvPr/>
          </p:nvSpPr>
          <p:spPr>
            <a:xfrm>
              <a:off x="0" y="0"/>
              <a:ext cx="2946603" cy="1444325"/>
            </a:xfrm>
            <a:custGeom>
              <a:avLst/>
              <a:gdLst/>
              <a:ahLst/>
              <a:cxnLst/>
              <a:rect l="l" t="t" r="r" b="b"/>
              <a:pathLst>
                <a:path w="2946603" h="1444325">
                  <a:moveTo>
                    <a:pt x="0" y="0"/>
                  </a:moveTo>
                  <a:lnTo>
                    <a:pt x="2946603" y="0"/>
                  </a:lnTo>
                  <a:lnTo>
                    <a:pt x="2946603" y="1444325"/>
                  </a:lnTo>
                  <a:lnTo>
                    <a:pt x="0" y="1444325"/>
                  </a:lnTo>
                  <a:close/>
                </a:path>
              </a:pathLst>
            </a:custGeom>
            <a:solidFill>
              <a:srgbClr val="232A35"/>
            </a:solidFill>
          </p:spPr>
          <p:txBody>
            <a:bodyPr/>
            <a:lstStyle/>
            <a:p>
              <a:endParaRPr lang="en-US"/>
            </a:p>
          </p:txBody>
        </p:sp>
        <p:sp>
          <p:nvSpPr>
            <p:cNvPr id="6" name="TextBox 6"/>
            <p:cNvSpPr txBox="1"/>
            <p:nvPr/>
          </p:nvSpPr>
          <p:spPr>
            <a:xfrm>
              <a:off x="0" y="-28575"/>
              <a:ext cx="2946604" cy="1472900"/>
            </a:xfrm>
            <a:prstGeom prst="rect">
              <a:avLst/>
            </a:prstGeom>
          </p:spPr>
          <p:txBody>
            <a:bodyPr lIns="50800" tIns="50800" rIns="50800" bIns="50800" rtlCol="0" anchor="ctr"/>
            <a:lstStyle/>
            <a:p>
              <a:pPr algn="ctr">
                <a:lnSpc>
                  <a:spcPts val="2520"/>
                </a:lnSpc>
              </a:pPr>
              <a:endParaRPr/>
            </a:p>
          </p:txBody>
        </p:sp>
      </p:grpSp>
      <p:sp>
        <p:nvSpPr>
          <p:cNvPr id="7" name="TextBox 7"/>
          <p:cNvSpPr txBox="1"/>
          <p:nvPr/>
        </p:nvSpPr>
        <p:spPr>
          <a:xfrm>
            <a:off x="2205640" y="4580813"/>
            <a:ext cx="10247876" cy="4461510"/>
          </a:xfrm>
          <a:prstGeom prst="rect">
            <a:avLst/>
          </a:prstGeom>
        </p:spPr>
        <p:txBody>
          <a:bodyPr lIns="0" tIns="0" rIns="0" bIns="0" rtlCol="0" anchor="t">
            <a:spAutoFit/>
          </a:bodyPr>
          <a:lstStyle/>
          <a:p>
            <a:pPr algn="just">
              <a:lnSpc>
                <a:spcPts val="4470"/>
              </a:lnSpc>
            </a:pPr>
            <a:r>
              <a:rPr lang="en-US" sz="3000">
                <a:solidFill>
                  <a:srgbClr val="FFFFFF"/>
                </a:solidFill>
                <a:latin typeface="Canva Sans"/>
                <a:ea typeface="Canva Sans"/>
                <a:cs typeface="Canva Sans"/>
                <a:sym typeface="Canva Sans"/>
              </a:rPr>
              <a:t>The organization must urgently investigate and resolve the massive discrepancy between ordered and sold units. This requires an immediate Gap Analysis to determine the cause (e.g.,  inventory shortages, cancellations, stockouts, poor forecasting, or recording errors) and implement measures to align future purchase orders more accurately with actual sales figures.</a:t>
            </a:r>
          </a:p>
        </p:txBody>
      </p:sp>
      <p:sp>
        <p:nvSpPr>
          <p:cNvPr id="8" name="TextBox 8"/>
          <p:cNvSpPr txBox="1"/>
          <p:nvPr/>
        </p:nvSpPr>
        <p:spPr>
          <a:xfrm>
            <a:off x="1028700" y="1116278"/>
            <a:ext cx="8326498" cy="2595245"/>
          </a:xfrm>
          <a:prstGeom prst="rect">
            <a:avLst/>
          </a:prstGeom>
        </p:spPr>
        <p:txBody>
          <a:bodyPr lIns="0" tIns="0" rIns="0" bIns="0" rtlCol="0" anchor="t">
            <a:spAutoFit/>
          </a:bodyPr>
          <a:lstStyle/>
          <a:p>
            <a:pPr algn="just">
              <a:lnSpc>
                <a:spcPts val="5214"/>
              </a:lnSpc>
            </a:pPr>
            <a:r>
              <a:rPr lang="en-US" sz="3499" b="1">
                <a:solidFill>
                  <a:srgbClr val="800000"/>
                </a:solidFill>
                <a:latin typeface="Canva Sans Bold"/>
                <a:ea typeface="Canva Sans Bold"/>
                <a:cs typeface="Canva Sans Bold"/>
                <a:sym typeface="Canva Sans Bold"/>
              </a:rPr>
              <a:t>1. </a:t>
            </a:r>
            <a:r>
              <a:rPr lang="en-US" sz="3499" b="1" u="none" strike="noStrike">
                <a:solidFill>
                  <a:srgbClr val="800000"/>
                </a:solidFill>
                <a:latin typeface="Canva Sans Bold"/>
                <a:ea typeface="Canva Sans Bold"/>
                <a:cs typeface="Canva Sans Bold"/>
                <a:sym typeface="Canva Sans Bold"/>
              </a:rPr>
              <a:t>Only 21 million units were sold compared to 45 million units ordered, indicating a severe fulfillment or forecasting issue.</a:t>
            </a:r>
          </a:p>
        </p:txBody>
      </p:sp>
    </p:spTree>
  </p:cSld>
  <p:clrMapOvr>
    <a:masterClrMapping/>
  </p:clrMapOvr>
  <p:transition>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a:off x="-199087" y="-421186"/>
            <a:ext cx="6263510" cy="11075758"/>
            <a:chOff x="0" y="0"/>
            <a:chExt cx="970382" cy="1715925"/>
          </a:xfrm>
        </p:grpSpPr>
        <p:sp>
          <p:nvSpPr>
            <p:cNvPr id="3" name="Freeform 3"/>
            <p:cNvSpPr/>
            <p:nvPr/>
          </p:nvSpPr>
          <p:spPr>
            <a:xfrm>
              <a:off x="0" y="0"/>
              <a:ext cx="970382" cy="1715925"/>
            </a:xfrm>
            <a:custGeom>
              <a:avLst/>
              <a:gdLst/>
              <a:ahLst/>
              <a:cxnLst/>
              <a:rect l="l" t="t" r="r" b="b"/>
              <a:pathLst>
                <a:path w="970382" h="1715925">
                  <a:moveTo>
                    <a:pt x="0" y="0"/>
                  </a:moveTo>
                  <a:lnTo>
                    <a:pt x="970382" y="0"/>
                  </a:lnTo>
                  <a:lnTo>
                    <a:pt x="970382" y="1715925"/>
                  </a:lnTo>
                  <a:lnTo>
                    <a:pt x="0" y="1715925"/>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4" name="Group 4"/>
          <p:cNvGrpSpPr/>
          <p:nvPr/>
        </p:nvGrpSpPr>
        <p:grpSpPr>
          <a:xfrm>
            <a:off x="5523865" y="4918887"/>
            <a:ext cx="1004915" cy="1933368"/>
            <a:chOff x="0" y="0"/>
            <a:chExt cx="264669" cy="509200"/>
          </a:xfrm>
        </p:grpSpPr>
        <p:sp>
          <p:nvSpPr>
            <p:cNvPr id="5" name="Freeform 5"/>
            <p:cNvSpPr/>
            <p:nvPr/>
          </p:nvSpPr>
          <p:spPr>
            <a:xfrm>
              <a:off x="0" y="0"/>
              <a:ext cx="264669" cy="509200"/>
            </a:xfrm>
            <a:custGeom>
              <a:avLst/>
              <a:gdLst/>
              <a:ahLst/>
              <a:cxnLst/>
              <a:rect l="l" t="t" r="r" b="b"/>
              <a:pathLst>
                <a:path w="264669" h="509200">
                  <a:moveTo>
                    <a:pt x="0" y="0"/>
                  </a:moveTo>
                  <a:lnTo>
                    <a:pt x="264669" y="0"/>
                  </a:lnTo>
                  <a:lnTo>
                    <a:pt x="264669" y="509200"/>
                  </a:lnTo>
                  <a:lnTo>
                    <a:pt x="0" y="509200"/>
                  </a:lnTo>
                  <a:close/>
                </a:path>
              </a:pathLst>
            </a:custGeom>
            <a:solidFill>
              <a:srgbClr val="800000"/>
            </a:solidFill>
          </p:spPr>
          <p:txBody>
            <a:bodyPr/>
            <a:lstStyle/>
            <a:p>
              <a:endParaRPr lang="en-US"/>
            </a:p>
          </p:txBody>
        </p:sp>
        <p:sp>
          <p:nvSpPr>
            <p:cNvPr id="6" name="TextBox 6"/>
            <p:cNvSpPr txBox="1"/>
            <p:nvPr/>
          </p:nvSpPr>
          <p:spPr>
            <a:xfrm>
              <a:off x="0" y="-28575"/>
              <a:ext cx="264669" cy="537775"/>
            </a:xfrm>
            <a:prstGeom prst="rect">
              <a:avLst/>
            </a:prstGeom>
          </p:spPr>
          <p:txBody>
            <a:bodyPr lIns="50800" tIns="50800" rIns="50800" bIns="50800" rtlCol="0" anchor="ctr"/>
            <a:lstStyle/>
            <a:p>
              <a:pPr algn="ctr">
                <a:lnSpc>
                  <a:spcPts val="2520"/>
                </a:lnSpc>
              </a:pPr>
              <a:endParaRPr/>
            </a:p>
          </p:txBody>
        </p:sp>
      </p:grpSp>
      <p:grpSp>
        <p:nvGrpSpPr>
          <p:cNvPr id="7" name="Group 7"/>
          <p:cNvGrpSpPr/>
          <p:nvPr/>
        </p:nvGrpSpPr>
        <p:grpSpPr>
          <a:xfrm>
            <a:off x="-199087" y="9442201"/>
            <a:ext cx="6225410" cy="1933368"/>
            <a:chOff x="0" y="0"/>
            <a:chExt cx="1639614" cy="509200"/>
          </a:xfrm>
        </p:grpSpPr>
        <p:sp>
          <p:nvSpPr>
            <p:cNvPr id="8" name="Freeform 8"/>
            <p:cNvSpPr/>
            <p:nvPr/>
          </p:nvSpPr>
          <p:spPr>
            <a:xfrm>
              <a:off x="0" y="0"/>
              <a:ext cx="1639614" cy="509200"/>
            </a:xfrm>
            <a:custGeom>
              <a:avLst/>
              <a:gdLst/>
              <a:ahLst/>
              <a:cxnLst/>
              <a:rect l="l" t="t" r="r" b="b"/>
              <a:pathLst>
                <a:path w="1639614" h="509200">
                  <a:moveTo>
                    <a:pt x="0" y="0"/>
                  </a:moveTo>
                  <a:lnTo>
                    <a:pt x="1639614" y="0"/>
                  </a:lnTo>
                  <a:lnTo>
                    <a:pt x="1639614" y="509200"/>
                  </a:lnTo>
                  <a:lnTo>
                    <a:pt x="0" y="509200"/>
                  </a:lnTo>
                  <a:close/>
                </a:path>
              </a:pathLst>
            </a:custGeom>
            <a:solidFill>
              <a:srgbClr val="800000"/>
            </a:solidFill>
          </p:spPr>
          <p:txBody>
            <a:bodyPr/>
            <a:lstStyle/>
            <a:p>
              <a:endParaRPr lang="en-US"/>
            </a:p>
          </p:txBody>
        </p:sp>
        <p:sp>
          <p:nvSpPr>
            <p:cNvPr id="9" name="TextBox 9"/>
            <p:cNvSpPr txBox="1"/>
            <p:nvPr/>
          </p:nvSpPr>
          <p:spPr>
            <a:xfrm>
              <a:off x="0" y="-28575"/>
              <a:ext cx="1639614" cy="537775"/>
            </a:xfrm>
            <a:prstGeom prst="rect">
              <a:avLst/>
            </a:prstGeom>
          </p:spPr>
          <p:txBody>
            <a:bodyPr lIns="50800" tIns="50800" rIns="50800" bIns="50800" rtlCol="0" anchor="ctr"/>
            <a:lstStyle/>
            <a:p>
              <a:pPr algn="ctr">
                <a:lnSpc>
                  <a:spcPts val="2520"/>
                </a:lnSpc>
              </a:pPr>
              <a:endParaRPr/>
            </a:p>
          </p:txBody>
        </p:sp>
      </p:grpSp>
      <p:sp>
        <p:nvSpPr>
          <p:cNvPr id="10" name="TextBox 10"/>
          <p:cNvSpPr txBox="1"/>
          <p:nvPr/>
        </p:nvSpPr>
        <p:spPr>
          <a:xfrm>
            <a:off x="6528780" y="1776412"/>
            <a:ext cx="8326498" cy="2595245"/>
          </a:xfrm>
          <a:prstGeom prst="rect">
            <a:avLst/>
          </a:prstGeom>
        </p:spPr>
        <p:txBody>
          <a:bodyPr lIns="0" tIns="0" rIns="0" bIns="0" rtlCol="0" anchor="t">
            <a:spAutoFit/>
          </a:bodyPr>
          <a:lstStyle/>
          <a:p>
            <a:pPr algn="just">
              <a:lnSpc>
                <a:spcPts val="5214"/>
              </a:lnSpc>
            </a:pPr>
            <a:r>
              <a:rPr lang="en-US" sz="3499" b="1">
                <a:solidFill>
                  <a:srgbClr val="C19A6B"/>
                </a:solidFill>
                <a:latin typeface="Canva Sans Bold"/>
                <a:ea typeface="Canva Sans Bold"/>
                <a:cs typeface="Canva Sans Bold"/>
                <a:sym typeface="Canva Sans Bold"/>
              </a:rPr>
              <a:t>2. The</a:t>
            </a:r>
            <a:r>
              <a:rPr lang="en-US" sz="3499" b="1" u="none" strike="noStrike">
                <a:solidFill>
                  <a:srgbClr val="C19A6B"/>
                </a:solidFill>
                <a:latin typeface="Canva Sans Bold"/>
                <a:ea typeface="Canva Sans Bold"/>
                <a:cs typeface="Canva Sans Bold"/>
                <a:sym typeface="Canva Sans Bold"/>
              </a:rPr>
              <a:t> North region dominates sales and inventory turnover, while the South region registers the lowest turnover rate.</a:t>
            </a:r>
          </a:p>
        </p:txBody>
      </p:sp>
      <p:sp>
        <p:nvSpPr>
          <p:cNvPr id="11" name="TextBox 11"/>
          <p:cNvSpPr txBox="1"/>
          <p:nvPr/>
        </p:nvSpPr>
        <p:spPr>
          <a:xfrm>
            <a:off x="7011424" y="5639752"/>
            <a:ext cx="10247876" cy="2775585"/>
          </a:xfrm>
          <a:prstGeom prst="rect">
            <a:avLst/>
          </a:prstGeom>
        </p:spPr>
        <p:txBody>
          <a:bodyPr lIns="0" tIns="0" rIns="0" bIns="0" rtlCol="0" anchor="t">
            <a:spAutoFit/>
          </a:bodyPr>
          <a:lstStyle/>
          <a:p>
            <a:pPr algn="just">
              <a:lnSpc>
                <a:spcPts val="4470"/>
              </a:lnSpc>
            </a:pPr>
            <a:r>
              <a:rPr lang="en-US" sz="3000">
                <a:solidFill>
                  <a:srgbClr val="FFFFFF"/>
                </a:solidFill>
                <a:latin typeface="Canva Sans"/>
                <a:ea typeface="Canva Sans"/>
                <a:cs typeface="Canva Sans"/>
                <a:sym typeface="Canva Sans"/>
              </a:rPr>
              <a:t>Allocate increased marketing and promotional resources to the lower-performing regions, especially the East region, to boost their sales contribution and reduce over-reliance on the North region's performance. </a:t>
            </a:r>
          </a:p>
        </p:txBody>
      </p:sp>
    </p:spTree>
  </p:cSld>
  <p:clrMapOvr>
    <a:masterClrMapping/>
  </p:clrMapOvr>
  <p:transition>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32A35"/>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6457477" y="360162"/>
            <a:ext cx="4743747" cy="15601302"/>
            <a:chOff x="0" y="0"/>
            <a:chExt cx="1249382" cy="4108985"/>
          </a:xfrm>
        </p:grpSpPr>
        <p:sp>
          <p:nvSpPr>
            <p:cNvPr id="3" name="Freeform 3"/>
            <p:cNvSpPr/>
            <p:nvPr/>
          </p:nvSpPr>
          <p:spPr>
            <a:xfrm>
              <a:off x="0" y="0"/>
              <a:ext cx="1249382" cy="4108985"/>
            </a:xfrm>
            <a:custGeom>
              <a:avLst/>
              <a:gdLst/>
              <a:ahLst/>
              <a:cxnLst/>
              <a:rect l="l" t="t" r="r" b="b"/>
              <a:pathLst>
                <a:path w="1249382" h="4108985">
                  <a:moveTo>
                    <a:pt x="0" y="0"/>
                  </a:moveTo>
                  <a:lnTo>
                    <a:pt x="1249382" y="0"/>
                  </a:lnTo>
                  <a:lnTo>
                    <a:pt x="1249382" y="4108985"/>
                  </a:lnTo>
                  <a:lnTo>
                    <a:pt x="0" y="4108985"/>
                  </a:lnTo>
                  <a:close/>
                </a:path>
              </a:pathLst>
            </a:custGeom>
            <a:solidFill>
              <a:srgbClr val="C19A6B"/>
            </a:solidFill>
          </p:spPr>
          <p:txBody>
            <a:bodyPr/>
            <a:lstStyle/>
            <a:p>
              <a:endParaRPr lang="en-US"/>
            </a:p>
          </p:txBody>
        </p:sp>
        <p:sp>
          <p:nvSpPr>
            <p:cNvPr id="4" name="TextBox 4"/>
            <p:cNvSpPr txBox="1"/>
            <p:nvPr/>
          </p:nvSpPr>
          <p:spPr>
            <a:xfrm>
              <a:off x="0" y="-28575"/>
              <a:ext cx="1249382" cy="4137560"/>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1028700" y="1181155"/>
            <a:ext cx="6617970" cy="4607784"/>
            <a:chOff x="0" y="0"/>
            <a:chExt cx="1025297" cy="713866"/>
          </a:xfrm>
        </p:grpSpPr>
        <p:sp>
          <p:nvSpPr>
            <p:cNvPr id="6" name="Freeform 6"/>
            <p:cNvSpPr/>
            <p:nvPr/>
          </p:nvSpPr>
          <p:spPr>
            <a:xfrm>
              <a:off x="0" y="0"/>
              <a:ext cx="1025297" cy="713866"/>
            </a:xfrm>
            <a:custGeom>
              <a:avLst/>
              <a:gdLst/>
              <a:ahLst/>
              <a:cxnLst/>
              <a:rect l="l" t="t" r="r" b="b"/>
              <a:pathLst>
                <a:path w="1025297" h="713866">
                  <a:moveTo>
                    <a:pt x="0" y="0"/>
                  </a:moveTo>
                  <a:lnTo>
                    <a:pt x="1025297" y="0"/>
                  </a:lnTo>
                  <a:lnTo>
                    <a:pt x="1025297" y="713866"/>
                  </a:lnTo>
                  <a:lnTo>
                    <a:pt x="0" y="713866"/>
                  </a:lnTo>
                  <a:close/>
                </a:path>
              </a:pathLst>
            </a:custGeom>
            <a:blipFill>
              <a:blip r:embed="rId2" cstate="print">
                <a:extLst>
                  <a:ext uri="{28A0092B-C50C-407E-A947-70E740481C1C}">
                    <a14:useLocalDpi xmlns:a14="http://schemas.microsoft.com/office/drawing/2010/main"/>
                  </a:ext>
                </a:extLst>
              </a:blip>
              <a:stretch>
                <a:fillRect/>
              </a:stretch>
            </a:blipFill>
          </p:spPr>
          <p:txBody>
            <a:bodyPr/>
            <a:lstStyle/>
            <a:p>
              <a:endParaRPr lang="en-US"/>
            </a:p>
          </p:txBody>
        </p:sp>
      </p:grpSp>
      <p:grpSp>
        <p:nvGrpSpPr>
          <p:cNvPr id="7" name="Group 7"/>
          <p:cNvGrpSpPr/>
          <p:nvPr/>
        </p:nvGrpSpPr>
        <p:grpSpPr>
          <a:xfrm>
            <a:off x="490534" y="2854720"/>
            <a:ext cx="1189210" cy="1435915"/>
            <a:chOff x="0" y="0"/>
            <a:chExt cx="313208" cy="378183"/>
          </a:xfrm>
        </p:grpSpPr>
        <p:sp>
          <p:nvSpPr>
            <p:cNvPr id="8" name="Freeform 8"/>
            <p:cNvSpPr/>
            <p:nvPr/>
          </p:nvSpPr>
          <p:spPr>
            <a:xfrm>
              <a:off x="0" y="0"/>
              <a:ext cx="313208" cy="378183"/>
            </a:xfrm>
            <a:custGeom>
              <a:avLst/>
              <a:gdLst/>
              <a:ahLst/>
              <a:cxnLst/>
              <a:rect l="l" t="t" r="r" b="b"/>
              <a:pathLst>
                <a:path w="313208" h="378183">
                  <a:moveTo>
                    <a:pt x="0" y="0"/>
                  </a:moveTo>
                  <a:lnTo>
                    <a:pt x="313208" y="0"/>
                  </a:lnTo>
                  <a:lnTo>
                    <a:pt x="313208" y="378183"/>
                  </a:lnTo>
                  <a:lnTo>
                    <a:pt x="0" y="378183"/>
                  </a:lnTo>
                  <a:close/>
                </a:path>
              </a:pathLst>
            </a:custGeom>
            <a:solidFill>
              <a:srgbClr val="C19A6B"/>
            </a:solidFill>
          </p:spPr>
          <p:txBody>
            <a:bodyPr/>
            <a:lstStyle/>
            <a:p>
              <a:endParaRPr lang="en-US"/>
            </a:p>
          </p:txBody>
        </p:sp>
        <p:sp>
          <p:nvSpPr>
            <p:cNvPr id="9" name="TextBox 9"/>
            <p:cNvSpPr txBox="1"/>
            <p:nvPr/>
          </p:nvSpPr>
          <p:spPr>
            <a:xfrm>
              <a:off x="0" y="-28575"/>
              <a:ext cx="313208" cy="406758"/>
            </a:xfrm>
            <a:prstGeom prst="rect">
              <a:avLst/>
            </a:prstGeom>
          </p:spPr>
          <p:txBody>
            <a:bodyPr lIns="50800" tIns="50800" rIns="50800" bIns="50800" rtlCol="0" anchor="ctr"/>
            <a:lstStyle/>
            <a:p>
              <a:pPr algn="ctr">
                <a:lnSpc>
                  <a:spcPts val="2520"/>
                </a:lnSpc>
              </a:pPr>
              <a:endParaRPr/>
            </a:p>
          </p:txBody>
        </p:sp>
      </p:grpSp>
      <p:sp>
        <p:nvSpPr>
          <p:cNvPr id="10" name="TextBox 10"/>
          <p:cNvSpPr txBox="1"/>
          <p:nvPr/>
        </p:nvSpPr>
        <p:spPr>
          <a:xfrm>
            <a:off x="8701076" y="2227430"/>
            <a:ext cx="8558224" cy="2595245"/>
          </a:xfrm>
          <a:prstGeom prst="rect">
            <a:avLst/>
          </a:prstGeom>
        </p:spPr>
        <p:txBody>
          <a:bodyPr lIns="0" tIns="0" rIns="0" bIns="0" rtlCol="0" anchor="t">
            <a:spAutoFit/>
          </a:bodyPr>
          <a:lstStyle/>
          <a:p>
            <a:pPr algn="just">
              <a:lnSpc>
                <a:spcPts val="5214"/>
              </a:lnSpc>
            </a:pPr>
            <a:r>
              <a:rPr lang="en-US" sz="3499" b="1">
                <a:solidFill>
                  <a:srgbClr val="C19A6B"/>
                </a:solidFill>
                <a:latin typeface="Canva Sans Bold"/>
                <a:ea typeface="Canva Sans Bold"/>
                <a:cs typeface="Canva Sans Bold"/>
                <a:sym typeface="Canva Sans Bold"/>
              </a:rPr>
              <a:t>3. Customer</a:t>
            </a:r>
            <a:r>
              <a:rPr lang="en-US" sz="3499" b="1" u="none" strike="noStrike">
                <a:solidFill>
                  <a:srgbClr val="C19A6B"/>
                </a:solidFill>
                <a:latin typeface="Canva Sans Bold"/>
                <a:ea typeface="Canva Sans Bold"/>
                <a:cs typeface="Canva Sans Bold"/>
                <a:sym typeface="Canva Sans Bold"/>
              </a:rPr>
              <a:t> ratings are not correlated with the financial value of their purchases, highlighting the importance of the service experience.</a:t>
            </a:r>
          </a:p>
        </p:txBody>
      </p:sp>
      <p:sp>
        <p:nvSpPr>
          <p:cNvPr id="11" name="TextBox 11"/>
          <p:cNvSpPr txBox="1"/>
          <p:nvPr/>
        </p:nvSpPr>
        <p:spPr>
          <a:xfrm>
            <a:off x="1708319" y="6813978"/>
            <a:ext cx="13964836" cy="2213610"/>
          </a:xfrm>
          <a:prstGeom prst="rect">
            <a:avLst/>
          </a:prstGeom>
        </p:spPr>
        <p:txBody>
          <a:bodyPr lIns="0" tIns="0" rIns="0" bIns="0" rtlCol="0" anchor="t">
            <a:spAutoFit/>
          </a:bodyPr>
          <a:lstStyle/>
          <a:p>
            <a:pPr marL="0" lvl="0" indent="0" algn="just">
              <a:lnSpc>
                <a:spcPts val="4470"/>
              </a:lnSpc>
              <a:spcBef>
                <a:spcPct val="0"/>
              </a:spcBef>
            </a:pPr>
            <a:r>
              <a:rPr lang="en-US" sz="3000" u="none" strike="noStrike">
                <a:solidFill>
                  <a:srgbClr val="232A35"/>
                </a:solidFill>
                <a:latin typeface="Canva Sans"/>
                <a:ea typeface="Canva Sans"/>
                <a:cs typeface="Canva Sans"/>
                <a:sym typeface="Canva Sans"/>
              </a:rPr>
              <a:t>The business must shift its focus from transaction size to service quality. Since service and experience drive satisfaction, the solution is to invest in excellent customer service and post-sale experience to drive positive ratings and foster customer loyalty.</a:t>
            </a:r>
          </a:p>
        </p:txBody>
      </p:sp>
    </p:spTree>
  </p:cSld>
  <p:clrMapOvr>
    <a:masterClrMapping/>
  </p:clrMapOvr>
  <p:transition>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1176</Words>
  <Application>Microsoft Office PowerPoint</Application>
  <PresentationFormat>Custom</PresentationFormat>
  <Paragraphs>84</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Impact</vt:lpstr>
      <vt:lpstr>Canva Sans</vt:lpstr>
      <vt:lpstr>Arial</vt:lpstr>
      <vt:lpstr>Calibri</vt:lpstr>
      <vt:lpstr>Canva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(Supply Chain) Presentation</dc:title>
  <cp:lastModifiedBy>Fatmaelzahraa Khamiss</cp:lastModifiedBy>
  <cp:revision>4</cp:revision>
  <dcterms:created xsi:type="dcterms:W3CDTF">2006-08-16T00:00:00Z</dcterms:created>
  <dcterms:modified xsi:type="dcterms:W3CDTF">2025-11-28T22:51:56Z</dcterms:modified>
  <dc:identifier>DAG5c40EhkM</dc:identifier>
</cp:coreProperties>
</file>

<file path=docProps/thumbnail.jpeg>
</file>